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6858000"/>
  <p:notesSz cx="6797675" cy="9926637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
</Relationships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sz="1679" spc="-1" strike="noStrike">
                <a:solidFill>
                  <a:srgbClr val="0070c0"/>
                </a:solidFill>
                <a:latin typeface="Times New Roman"/>
                <a:ea typeface="DejaVu Sans"/>
              </a:defRPr>
            </a:pPr>
            <a:r>
              <a:rPr b="1" sz="1679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Возраст работников</a:t>
            </a:r>
          </a:p>
        </c:rich>
      </c:tx>
      <c:overlay val="0"/>
      <c:spPr>
        <a:noFill/>
        <a:ln>
          <a:noFill/>
        </a:ln>
      </c:spPr>
    </c:title>
    <c:autoTitleDeleted val="0"/>
    <c:view3D>
      <c:rotX val="30"/>
      <c:rotY val="0"/>
      <c:rAngAx val="0"/>
      <c:perspective val="30"/>
    </c:view3D>
    <c:floor>
      <c:spPr>
        <a:solidFill>
          <a:srgbClr val="d9d9d9"/>
        </a:solidFill>
        <a:ln>
          <a:noFill/>
        </a:ln>
      </c:spPr>
    </c:floor>
    <c:sideWall>
      <c:spPr>
        <a:solidFill>
          <a:srgbClr val="d9d9d9"/>
        </a:solidFill>
        <a:ln>
          <a:noFill/>
        </a:ln>
      </c:spPr>
    </c:sideWall>
    <c:backWall>
      <c:spPr>
        <a:solidFill>
          <a:srgbClr val="d9d9d9"/>
        </a:solidFill>
        <a:ln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0.197727272727273"/>
          <c:w val="0.734626222443229"/>
          <c:h val="0.801969696969697"/>
        </c:manualLayout>
      </c:layout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Возраст работников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explosion val="25"/>
          <c:dPt>
            <c:idx val="0"/>
            <c:explosion val="25"/>
            <c:spPr>
              <a:solidFill>
                <a:srgbClr val="4f81bd"/>
              </a:solidFill>
              <a:ln>
                <a:noFill/>
              </a:ln>
            </c:spPr>
          </c:dPt>
          <c:dPt>
            <c:idx val="1"/>
            <c:explosion val="10"/>
            <c:spPr>
              <a:solidFill>
                <a:srgbClr val="c0504d"/>
              </a:solidFill>
              <a:ln>
                <a:noFill/>
              </a:ln>
            </c:spPr>
          </c:dPt>
          <c:dPt>
            <c:idx val="2"/>
            <c:explosion val="25"/>
            <c:spPr>
              <a:solidFill>
                <a:srgbClr val="9bbb59"/>
              </a:solidFill>
              <a:ln>
                <a:noFill/>
              </a:ln>
            </c:spPr>
          </c:dPt>
          <c:dPt>
            <c:idx val="3"/>
            <c:explosion val="25"/>
            <c:spPr>
              <a:solidFill>
                <a:srgbClr val="8064a2"/>
              </a:solidFill>
              <a:ln>
                <a:noFill/>
              </a:ln>
            </c:spPr>
          </c:dPt>
          <c:dPt>
            <c:idx val="4"/>
            <c:explosion val="25"/>
            <c:spPr>
              <a:solidFill>
                <a:srgbClr val="4bacc6"/>
              </a:solidFill>
              <a:ln>
                <a:noFill/>
              </a:ln>
            </c:spPr>
          </c:dPt>
          <c:dLbls>
            <c:numFmt formatCode="0%" sourceLinked="1"/>
            <c:dLbl>
              <c:idx val="0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</c:dLbl>
            <c:dLbl>
              <c:idx val="1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</c:dLbl>
            <c:dLbl>
              <c:idx val="2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</c:dLbl>
            <c:dLbl>
              <c:idx val="3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</c:dLbl>
            <c:dLbl>
              <c:idx val="4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</c:dLbl>
            <c:txPr>
              <a:bodyPr/>
              <a:lstStyle/>
              <a:p>
                <a:pPr>
                  <a:defRPr b="0" sz="1400" spc="-1" strike="noStrike">
                    <a:solidFill>
                      <a:srgbClr val="000000"/>
                    </a:solidFill>
                    <a:latin typeface="Times New Roman"/>
                    <a:ea typeface="DejaVu San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LeaderLines val="0"/>
          </c:dLbls>
          <c:cat>
            <c:strRef>
              <c:f>categories</c:f>
              <c:strCache>
                <c:ptCount val="5"/>
                <c:pt idx="0">
                  <c:v>до 35 лет</c:v>
                </c:pt>
                <c:pt idx="1">
                  <c:v>от 36 до 50 лет</c:v>
                </c:pt>
                <c:pt idx="2">
                  <c:v>от 51 до 55 лет</c:v>
                </c:pt>
                <c:pt idx="3">
                  <c:v>от 55 до 60 лет</c:v>
                </c:pt>
                <c:pt idx="4">
                  <c:v>от 60 до 65 лет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0.25</c:v>
                </c:pt>
                <c:pt idx="1">
                  <c:v>0.42</c:v>
                </c:pt>
                <c:pt idx="2">
                  <c:v>0.18</c:v>
                </c:pt>
                <c:pt idx="3">
                  <c:v>0.09</c:v>
                </c:pt>
                <c:pt idx="4">
                  <c:v>0.06</c:v>
                </c:pt>
              </c:numCache>
            </c:numRef>
          </c:val>
        </c:ser>
      </c:pie3DChart>
    </c:plotArea>
    <c:legend>
      <c:layout>
        <c:manualLayout>
          <c:xMode val="edge"/>
          <c:yMode val="edge"/>
          <c:x val="0.695340209716805"/>
          <c:y val="0.298707971841513"/>
          <c:w val="0.298812838616768"/>
          <c:h val="0.528990044877169"/>
        </c:manualLayout>
      </c:layout>
      <c:spPr>
        <a:noFill/>
        <a:ln>
          <a:noFill/>
        </a:ln>
      </c:spPr>
      <c:txPr>
        <a:bodyPr/>
        <a:lstStyle/>
        <a:p>
          <a:pPr>
            <a:defRPr b="0" sz="1400" spc="-1" strike="noStrike">
              <a:solidFill>
                <a:srgbClr val="000000"/>
              </a:solidFill>
              <a:latin typeface="Times New Roman"/>
              <a:ea typeface="DejaVu Sans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sz="2160" spc="-1" strike="noStrike">
                <a:solidFill>
                  <a:srgbClr val="0070c0"/>
                </a:solidFill>
                <a:latin typeface="Times New Roman"/>
                <a:ea typeface="DejaVu Sans"/>
              </a:defRPr>
            </a:pPr>
            <a:r>
              <a:rPr b="1" sz="216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Образование работников</a:t>
            </a:r>
          </a:p>
        </c:rich>
      </c:tx>
      <c:overlay val="0"/>
      <c:spPr>
        <a:noFill/>
        <a:ln>
          <a:noFill/>
        </a:ln>
      </c:spPr>
    </c:title>
    <c:autoTitleDeleted val="0"/>
    <c:view3D>
      <c:rotX val="30"/>
      <c:rotY val="0"/>
      <c:rAngAx val="0"/>
      <c:perspective val="30"/>
    </c:view3D>
    <c:floor>
      <c:spPr>
        <a:solidFill>
          <a:srgbClr val="d9d9d9"/>
        </a:solidFill>
        <a:ln>
          <a:noFill/>
        </a:ln>
      </c:spPr>
    </c:floor>
    <c:sideWall>
      <c:spPr>
        <a:solidFill>
          <a:srgbClr val="d9d9d9"/>
        </a:solidFill>
        <a:ln>
          <a:noFill/>
        </a:ln>
      </c:spPr>
    </c:sideWall>
    <c:backWall>
      <c:spPr>
        <a:solidFill>
          <a:srgbClr val="d9d9d9"/>
        </a:solidFill>
        <a:ln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0.197727272727273"/>
          <c:w val="0.734626222443229"/>
          <c:h val="0.801969696969697"/>
        </c:manualLayout>
      </c:layout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Образование работников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explosion val="25"/>
          <c:dPt>
            <c:idx val="0"/>
            <c:explosion val="25"/>
            <c:spPr>
              <a:solidFill>
                <a:srgbClr val="4f81bd"/>
              </a:solidFill>
              <a:ln>
                <a:noFill/>
              </a:ln>
            </c:spPr>
          </c:dPt>
          <c:dPt>
            <c:idx val="1"/>
            <c:explosion val="10"/>
            <c:spPr>
              <a:solidFill>
                <a:srgbClr val="c0504d"/>
              </a:solidFill>
              <a:ln>
                <a:noFill/>
              </a:ln>
            </c:spPr>
          </c:dPt>
          <c:dPt>
            <c:idx val="2"/>
            <c:explosion val="8"/>
            <c:spPr>
              <a:solidFill>
                <a:srgbClr val="9bbb59"/>
              </a:solidFill>
              <a:ln>
                <a:noFill/>
              </a:ln>
            </c:spPr>
          </c:dPt>
          <c:dLbls>
            <c:numFmt formatCode="General" sourceLinked="1"/>
            <c:dLbl>
              <c:idx val="0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</c:dLbl>
            <c:dLbl>
              <c:idx val="1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</c:dLbl>
            <c:dLbl>
              <c:idx val="2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</c:dLbl>
            <c:txPr>
              <a:bodyPr/>
              <a:lstStyle/>
              <a:p>
                <a:pPr>
                  <a:defRPr b="0" sz="1400" spc="-1" strike="noStrike">
                    <a:solidFill>
                      <a:srgbClr val="000000"/>
                    </a:solidFill>
                    <a:latin typeface="Times New Roman"/>
                    <a:ea typeface="DejaVu San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LeaderLines val="0"/>
          </c:dLbls>
          <c:cat>
            <c:strRef>
              <c:f>categories</c:f>
              <c:strCache>
                <c:ptCount val="3"/>
                <c:pt idx="0">
                  <c:v>среднее</c:v>
                </c:pt>
                <c:pt idx="1">
                  <c:v>среднее-специальное</c:v>
                </c:pt>
                <c:pt idx="2">
                  <c:v>высшее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0.122</c:v>
                </c:pt>
                <c:pt idx="1">
                  <c:v>0.26</c:v>
                </c:pt>
                <c:pt idx="2">
                  <c:v>0.618</c:v>
                </c:pt>
              </c:numCache>
            </c:numRef>
          </c:val>
        </c:ser>
      </c:pie3DChart>
    </c:plotArea>
    <c:legend>
      <c:layout>
        <c:manualLayout>
          <c:xMode val="edge"/>
          <c:yMode val="edge"/>
          <c:x val="0.695340209716805"/>
          <c:y val="0.298707971841513"/>
          <c:w val="0.298812838616768"/>
          <c:h val="0.528990044877169"/>
        </c:manualLayout>
      </c:layout>
      <c:spPr>
        <a:noFill/>
        <a:ln>
          <a:noFill/>
        </a:ln>
      </c:spPr>
      <c:txPr>
        <a:bodyPr/>
        <a:lstStyle/>
        <a:p>
          <a:pPr>
            <a:defRPr b="0" sz="1100" spc="-1" strike="noStrike">
              <a:solidFill>
                <a:srgbClr val="000000"/>
              </a:solidFill>
              <a:latin typeface="Times New Roman"/>
              <a:ea typeface="DejaVu Sans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sz="2160" spc="-1" strike="noStrike">
                <a:solidFill>
                  <a:srgbClr val="0070c0"/>
                </a:solidFill>
                <a:latin typeface="Times New Roman"/>
                <a:ea typeface="DejaVu Sans"/>
              </a:defRPr>
            </a:pPr>
            <a:r>
              <a:rPr b="1" sz="216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Стаж работы</a:t>
            </a:r>
          </a:p>
        </c:rich>
      </c:tx>
      <c:overlay val="0"/>
      <c:spPr>
        <a:noFill/>
        <a:ln>
          <a:noFill/>
        </a:ln>
      </c:spPr>
    </c:title>
    <c:autoTitleDeleted val="0"/>
    <c:view3D>
      <c:rotX val="30"/>
      <c:rotY val="0"/>
      <c:rAngAx val="0"/>
      <c:perspective val="30"/>
    </c:view3D>
    <c:floor>
      <c:spPr>
        <a:solidFill>
          <a:srgbClr val="d9d9d9"/>
        </a:solidFill>
        <a:ln>
          <a:noFill/>
        </a:ln>
      </c:spPr>
    </c:floor>
    <c:sideWall>
      <c:spPr>
        <a:solidFill>
          <a:srgbClr val="d9d9d9"/>
        </a:solidFill>
        <a:ln>
          <a:noFill/>
        </a:ln>
      </c:spPr>
    </c:sideWall>
    <c:backWall>
      <c:spPr>
        <a:solidFill>
          <a:srgbClr val="d9d9d9"/>
        </a:solidFill>
        <a:ln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0.197702702702703"/>
          <c:w val="0.734626222443229"/>
          <c:h val="0.802027027027027"/>
        </c:manualLayout>
      </c:layout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Стаж работы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explosion val="25"/>
          <c:dPt>
            <c:idx val="0"/>
            <c:explosion val="25"/>
            <c:spPr>
              <a:solidFill>
                <a:srgbClr val="4f81bd"/>
              </a:solidFill>
              <a:ln>
                <a:noFill/>
              </a:ln>
            </c:spPr>
          </c:dPt>
          <c:dPt>
            <c:idx val="1"/>
            <c:explosion val="10"/>
            <c:spPr>
              <a:solidFill>
                <a:srgbClr val="c0504d"/>
              </a:solidFill>
              <a:ln>
                <a:noFill/>
              </a:ln>
            </c:spPr>
          </c:dPt>
          <c:dPt>
            <c:idx val="2"/>
            <c:explosion val="25"/>
            <c:spPr>
              <a:solidFill>
                <a:srgbClr val="9bbb59"/>
              </a:solidFill>
              <a:ln>
                <a:noFill/>
              </a:ln>
            </c:spPr>
          </c:dPt>
          <c:dPt>
            <c:idx val="3"/>
            <c:explosion val="25"/>
            <c:spPr>
              <a:solidFill>
                <a:srgbClr val="8064a2"/>
              </a:solidFill>
              <a:ln>
                <a:noFill/>
              </a:ln>
            </c:spPr>
          </c:dPt>
          <c:dPt>
            <c:idx val="4"/>
            <c:explosion val="25"/>
            <c:spPr>
              <a:solidFill>
                <a:srgbClr val="4bacc6"/>
              </a:solidFill>
              <a:ln>
                <a:noFill/>
              </a:ln>
            </c:spPr>
          </c:dPt>
          <c:dLbls>
            <c:numFmt formatCode="General" sourceLinked="1"/>
            <c:dLbl>
              <c:idx val="0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1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2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3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</c:dLbl>
            <c:dLbl>
              <c:idx val="4"/>
              <c:txPr>
                <a:bodyPr/>
                <a:lstStyle/>
                <a:p>
                  <a:pPr>
                    <a:defRPr b="0" sz="1400" spc="-1" strike="noStrike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</c:dLbl>
            <c:txPr>
              <a:bodyPr/>
              <a:lstStyle/>
              <a:p>
                <a:pPr>
                  <a:defRPr b="0" sz="1400" spc="-1" strike="noStrike">
                    <a:solidFill>
                      <a:srgbClr val="000000"/>
                    </a:solidFill>
                    <a:latin typeface="Times New Roman"/>
                    <a:ea typeface="DejaVu San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LeaderLines val="0"/>
          </c:dLbls>
          <c:cat>
            <c:strRef>
              <c:f>categories</c:f>
              <c:strCache>
                <c:ptCount val="5"/>
                <c:pt idx="0">
                  <c:v>до 3 лет</c:v>
                </c:pt>
                <c:pt idx="1">
                  <c:v>от 3-5 лет</c:v>
                </c:pt>
                <c:pt idx="2">
                  <c:v>от 5-10 лет</c:v>
                </c:pt>
                <c:pt idx="3">
                  <c:v>свыше 10 лет</c:v>
                </c:pt>
                <c:pt idx="4">
                  <c:v>свыше 20 лет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0.306</c:v>
                </c:pt>
                <c:pt idx="1">
                  <c:v>0.23</c:v>
                </c:pt>
                <c:pt idx="2">
                  <c:v>0.194</c:v>
                </c:pt>
                <c:pt idx="3">
                  <c:v>0.21</c:v>
                </c:pt>
                <c:pt idx="4">
                  <c:v>0.056</c:v>
                </c:pt>
              </c:numCache>
            </c:numRef>
          </c:val>
        </c:ser>
      </c:pie3DChart>
    </c:plotArea>
    <c:legend>
      <c:layout>
        <c:manualLayout>
          <c:xMode val="edge"/>
          <c:yMode val="edge"/>
          <c:x val="0.695340209716805"/>
          <c:y val="0.298707971841513"/>
          <c:w val="0.298812838616768"/>
          <c:h val="0.528990044877169"/>
        </c:manualLayout>
      </c:layout>
      <c:spPr>
        <a:noFill/>
        <a:ln>
          <a:noFill/>
        </a:ln>
      </c:spPr>
      <c:txPr>
        <a:bodyPr/>
        <a:lstStyle/>
        <a:p>
          <a:pPr>
            <a:defRPr b="0" sz="1200" spc="-1" strike="noStrike">
              <a:solidFill>
                <a:srgbClr val="000000"/>
              </a:solidFill>
              <a:latin typeface="Times New Roman"/>
              <a:ea typeface="DejaVu Sans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132707299787385"/>
          <c:y val="0.0430271589868782"/>
          <c:w val="0.852586817859674"/>
          <c:h val="0.804241684467501"/>
        </c:manualLayout>
      </c:layout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376092"/>
            </a:solidFill>
            <a:ln w="76320">
              <a:solidFill>
                <a:srgbClr val="376092"/>
              </a:solidFill>
              <a:round/>
            </a:ln>
          </c:spPr>
          <c:marker>
            <c:symbol val="none"/>
          </c:marker>
          <c:dPt>
            <c:idx val="0"/>
            <c:spPr>
              <a:solidFill>
                <a:srgbClr val="376092"/>
              </a:solidFill>
              <a:ln w="76320">
                <a:solidFill>
                  <a:srgbClr val="376092"/>
                </a:solidFill>
                <a:round/>
              </a:ln>
            </c:spPr>
          </c:dPt>
          <c:dPt>
            <c:idx val="1"/>
            <c:spPr>
              <a:solidFill>
                <a:srgbClr val="376092"/>
              </a:solidFill>
              <a:ln w="76320">
                <a:solidFill>
                  <a:srgbClr val="376092"/>
                </a:solidFill>
                <a:round/>
              </a:ln>
            </c:spPr>
          </c:dPt>
          <c:dPt>
            <c:idx val="2"/>
            <c:spPr>
              <a:solidFill>
                <a:srgbClr val="376092"/>
              </a:solidFill>
              <a:ln w="76320">
                <a:solidFill>
                  <a:srgbClr val="376092"/>
                </a:solidFill>
                <a:round/>
              </a:ln>
            </c:spPr>
          </c:dPt>
          <c:dPt>
            <c:idx val="3"/>
            <c:spPr>
              <a:solidFill>
                <a:srgbClr val="376092"/>
              </a:solidFill>
              <a:ln w="76320">
                <a:solidFill>
                  <a:srgbClr val="376092"/>
                </a:solidFill>
                <a:round/>
              </a:ln>
            </c:spPr>
          </c:dPt>
          <c:dPt>
            <c:idx val="4"/>
            <c:spPr>
              <a:solidFill>
                <a:srgbClr val="376092"/>
              </a:solidFill>
              <a:ln w="76320">
                <a:solidFill>
                  <a:srgbClr val="376092"/>
                </a:solidFill>
                <a:round/>
              </a:ln>
            </c:spPr>
          </c:dPt>
          <c:dLbls>
            <c:numFmt formatCode="General" sourceLinked="1"/>
            <c:dLbl>
              <c:idx val="0"/>
              <c:txPr>
                <a:bodyPr/>
                <a:lstStyle/>
                <a:p>
                  <a:pPr>
                    <a:defRPr b="0" sz="1800" spc="-1" strike="noStrike">
                      <a:solidFill>
                        <a:srgbClr val="376092"/>
                      </a:solidFill>
                      <a:latin typeface="Times New Roman"/>
                      <a:ea typeface="DejaVu Sans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300" spc="-1" strike="noStrike">
                        <a:latin typeface="Arial"/>
                      </a:rPr>
                      <a:t>3613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</c:dLbl>
            <c:dLbl>
              <c:idx val="1"/>
              <c:txPr>
                <a:bodyPr/>
                <a:lstStyle/>
                <a:p>
                  <a:pPr>
                    <a:defRPr b="0" sz="1800" spc="-1" strike="noStrike">
                      <a:solidFill>
                        <a:srgbClr val="376092"/>
                      </a:solidFill>
                      <a:latin typeface="Times New Roman"/>
                      <a:ea typeface="DejaVu Sans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300" spc="-1" strike="noStrike">
                        <a:latin typeface="Arial"/>
                      </a:rPr>
                      <a:t>3700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</c:dLbl>
            <c:dLbl>
              <c:idx val="2"/>
              <c:txPr>
                <a:bodyPr/>
                <a:lstStyle/>
                <a:p>
                  <a:pPr>
                    <a:defRPr b="0" sz="1800" spc="-1" strike="noStrike">
                      <a:solidFill>
                        <a:srgbClr val="376092"/>
                      </a:solidFill>
                      <a:latin typeface="Times New Roman"/>
                      <a:ea typeface="DejaVu Sans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300" spc="-1" strike="noStrike">
                        <a:latin typeface="Arial"/>
                      </a:rPr>
                      <a:t>4016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</c:dLbl>
            <c:dLbl>
              <c:idx val="3"/>
              <c:txPr>
                <a:bodyPr/>
                <a:lstStyle/>
                <a:p>
                  <a:pPr>
                    <a:defRPr b="0" sz="1800" spc="-1" strike="noStrike">
                      <a:solidFill>
                        <a:srgbClr val="376092"/>
                      </a:solidFill>
                      <a:latin typeface="Times New Roman"/>
                      <a:ea typeface="DejaVu Sans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300" spc="-1" strike="noStrike">
                        <a:latin typeface="Arial"/>
                      </a:rPr>
                      <a:t>4132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</c:dLbl>
            <c:dLbl>
              <c:idx val="4"/>
              <c:txPr>
                <a:bodyPr/>
                <a:lstStyle/>
                <a:p>
                  <a:pPr>
                    <a:defRPr b="0" sz="1800" spc="-1" strike="noStrike">
                      <a:solidFill>
                        <a:srgbClr val="376092"/>
                      </a:solidFill>
                      <a:latin typeface="Times New Roman"/>
                      <a:ea typeface="DejaVu Sans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300" spc="-1" strike="noStrike">
                        <a:latin typeface="Arial"/>
                      </a:rPr>
                      <a:t>4773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</c:dLbl>
            <c:txPr>
              <a:bodyPr/>
              <a:lstStyle/>
              <a:p>
                <a:pPr>
                  <a:defRPr b="0" sz="1800" spc="-1" strike="noStrike">
                    <a:solidFill>
                      <a:srgbClr val="376092"/>
                    </a:solidFill>
                    <a:latin typeface="Times New Roman"/>
                    <a:ea typeface="DejaVu San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3613</c:v>
                </c:pt>
                <c:pt idx="1">
                  <c:v>3700</c:v>
                </c:pt>
                <c:pt idx="2">
                  <c:v>4016</c:v>
                </c:pt>
                <c:pt idx="3">
                  <c:v>4132</c:v>
                </c:pt>
                <c:pt idx="4">
                  <c:v>4773</c:v>
                </c:pt>
                <c:pt idx="5">
                  <c:v>4850</c:v>
                </c:pt>
              </c:numCache>
            </c:numRef>
          </c:val>
          <c:smooth val="0"/>
        </c:ser>
        <c:hiLowLines>
          <c:spPr>
            <a:ln>
              <a:noFill/>
            </a:ln>
          </c:spPr>
        </c:hiLowLines>
        <c:marker val="0"/>
        <c:axId val="58841555"/>
        <c:axId val="31234428"/>
      </c:lineChart>
      <c:catAx>
        <c:axId val="58841555"/>
        <c:scaling>
          <c:orientation val="minMax"/>
        </c:scaling>
        <c:delete val="0"/>
        <c:axPos val="b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numFmt formatCode="[$-419]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800" spc="-1" strike="noStrike">
                <a:solidFill>
                  <a:srgbClr val="376092"/>
                </a:solidFill>
                <a:latin typeface="Times New Roman"/>
                <a:ea typeface="DejaVu Sans"/>
              </a:defRPr>
            </a:pPr>
          </a:p>
        </c:txPr>
        <c:crossAx val="31234428"/>
        <c:crosses val="autoZero"/>
        <c:auto val="1"/>
        <c:lblAlgn val="ctr"/>
        <c:lblOffset val="100"/>
      </c:catAx>
      <c:valAx>
        <c:axId val="31234428"/>
        <c:scaling>
          <c:orientation val="minMax"/>
          <c:min val="3000"/>
        </c:scaling>
        <c:delete val="0"/>
        <c:axPos val="l"/>
        <c:numFmt formatCode="General" sourceLinked="0"/>
        <c:majorTickMark val="out"/>
        <c:minorTickMark val="none"/>
        <c:tickLblPos val="low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800" spc="-1" strike="noStrike">
                <a:solidFill>
                  <a:srgbClr val="376092"/>
                </a:solidFill>
                <a:latin typeface="Times New Roman"/>
                <a:ea typeface="DejaVu Sans"/>
              </a:defRPr>
            </a:pPr>
          </a:p>
        </c:txPr>
        <c:crossAx val="58841555"/>
        <c:crosses val="autoZero"/>
        <c:crossBetween val="midCat"/>
      </c:valAx>
      <c:spPr>
        <a:noFill/>
        <a:ln w="25560">
          <a:noFill/>
        </a:ln>
      </c:spPr>
    </c:plotArea>
    <c:plotVisOnly val="1"/>
    <c:dispBlanksAs val="gap"/>
  </c:chart>
  <c:spPr>
    <a:noFill/>
    <a:ln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8DA9C3EE-424F-41CF-87FD-BE12795F118E}" type="slidenum">
              <a:rPr b="0" lang="ru-RU" sz="1400" spc="-1" strike="noStrike">
                <a:latin typeface="Times New Roman"/>
              </a:rPr>
              <a:t>1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sldImg"/>
          </p:nvPr>
        </p:nvSpPr>
        <p:spPr>
          <a:xfrm>
            <a:off x="917640" y="744480"/>
            <a:ext cx="4961880" cy="3722040"/>
          </a:xfrm>
          <a:prstGeom prst="rect">
            <a:avLst/>
          </a:prstGeom>
        </p:spPr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679680" y="4714920"/>
            <a:ext cx="5437440" cy="44665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140" name="CustomShape 3"/>
          <p:cNvSpPr/>
          <p:nvPr/>
        </p:nvSpPr>
        <p:spPr>
          <a:xfrm>
            <a:off x="3850560" y="9428040"/>
            <a:ext cx="2944800" cy="49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67A9E23B-9D66-4AC8-BCA6-86633CAE4296}" type="slidenum">
              <a:rPr b="0" lang="ru-RU" sz="1200" spc="-1" strike="noStrike">
                <a:latin typeface="Times New Roman"/>
              </a:rPr>
              <a:t>&lt;номер&gt;</a:t>
            </a:fld>
            <a:endParaRPr b="0" lang="ru-RU" sz="12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sldImg"/>
          </p:nvPr>
        </p:nvSpPr>
        <p:spPr>
          <a:xfrm>
            <a:off x="917640" y="744480"/>
            <a:ext cx="4961880" cy="3722040"/>
          </a:xfrm>
          <a:prstGeom prst="rect">
            <a:avLst/>
          </a:prstGeom>
        </p:spPr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79680" y="4714920"/>
            <a:ext cx="5437440" cy="44665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143" name="CustomShape 3"/>
          <p:cNvSpPr/>
          <p:nvPr/>
        </p:nvSpPr>
        <p:spPr>
          <a:xfrm>
            <a:off x="3850560" y="9428040"/>
            <a:ext cx="2944800" cy="49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0850A008-15F4-41B8-8AE5-AAC21508416D}" type="slidenum">
              <a:rPr b="0" lang="ru-RU" sz="1200" spc="-1" strike="noStrike">
                <a:latin typeface="Times New Roman"/>
              </a:rPr>
              <a:t>&lt;номер&gt;</a:t>
            </a:fld>
            <a:endParaRPr b="0" lang="ru-RU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240"/>
            <a:ext cx="822888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chart" Target="../charts/chart5.xml"/><Relationship Id="rId2" Type="http://schemas.openxmlformats.org/officeDocument/2006/relationships/chart" Target="../charts/chart6.xml"/><Relationship Id="rId3" Type="http://schemas.openxmlformats.org/officeDocument/2006/relationships/chart" Target="../charts/chart7.xml"/><Relationship Id="rId4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chart" Target="../charts/chart8.xml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57200" y="1124640"/>
            <a:ext cx="8228880" cy="4535640"/>
          </a:xfrm>
          <a:prstGeom prst="rect">
            <a:avLst/>
          </a:prstGeom>
          <a:noFill/>
          <a:ln w="4428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0070c0"/>
                </a:solidFill>
                <a:latin typeface="Times New Roman"/>
              </a:rPr>
              <a:t>ИНФОРМАЦИЯ</a:t>
            </a:r>
            <a:br/>
            <a:r>
              <a:rPr b="1" lang="ru-RU" sz="3600" spc="-1" strike="noStrike">
                <a:solidFill>
                  <a:srgbClr val="0070c0"/>
                </a:solidFill>
                <a:latin typeface="Times New Roman"/>
              </a:rPr>
              <a:t>ГБУ ТЦСО «Сокольники» </a:t>
            </a:r>
            <a:br/>
            <a:r>
              <a:rPr b="1" lang="ru-RU" sz="3600" spc="-1" strike="noStrike">
                <a:solidFill>
                  <a:srgbClr val="0070c0"/>
                </a:solidFill>
                <a:latin typeface="Times New Roman"/>
              </a:rPr>
              <a:t>о работе в 2021 году</a:t>
            </a: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217440" y="97560"/>
            <a:ext cx="878436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Центр московского долголетия «Сокольники»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(Мой социальный центр)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297000" y="2704320"/>
            <a:ext cx="8846280" cy="413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ru-RU" sz="1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«Центр московского долголетия» включает в себя 7 уникальных локаций: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</a:t>
            </a:r>
            <a:endParaRPr b="0" lang="ru-RU" sz="14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многофункциональный актовый зал </a:t>
            </a:r>
            <a:endParaRPr b="0" lang="ru-RU" sz="14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спортивный зал </a:t>
            </a:r>
            <a:endParaRPr b="0" lang="ru-RU" sz="14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кулинарная студия </a:t>
            </a:r>
            <a:endParaRPr b="0" lang="ru-RU" sz="14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шумная гостиная </a:t>
            </a:r>
            <a:endParaRPr b="0" lang="ru-RU" sz="14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две медиагостиных </a:t>
            </a:r>
            <a:endParaRPr b="0" lang="ru-RU" sz="14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тихая гостиная </a:t>
            </a:r>
            <a:endParaRPr b="0" lang="ru-RU" sz="14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творческая мастерская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 момента открытия Центр московского долголетия «Сокольники» посетили </a:t>
            </a: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2568 человек.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Создано </a:t>
            </a: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108 самоорганизованных клубных объединений</a:t>
            </a: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, из них </a:t>
            </a: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45</a:t>
            </a: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встречаются в онлайн-формате, а </a:t>
            </a: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32</a:t>
            </a: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являются клубами ЗОЖ-направления. 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 самоорганизованных клубных объединениях состоят </a:t>
            </a: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1526 участников</a:t>
            </a: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.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 2021 году количество участников мероприятий составило </a:t>
            </a: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48328</a:t>
            </a: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, из них в онлайн-формате участие приняло </a:t>
            </a:r>
            <a:r>
              <a:rPr b="1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35926 участников</a:t>
            </a:r>
            <a:r>
              <a:rPr b="0" lang="ru-RU" sz="14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.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</p:txBody>
      </p:sp>
      <p:sp>
        <p:nvSpPr>
          <p:cNvPr id="112" name="CustomShape 3"/>
          <p:cNvSpPr/>
          <p:nvPr/>
        </p:nvSpPr>
        <p:spPr>
          <a:xfrm>
            <a:off x="232200" y="1268640"/>
            <a:ext cx="8784360" cy="106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Центр московского долголетия «Сокольники» − городское клубное пространство, открытое для всех, созданное с особым вниманием к жителям Москвы старше 55 лет. Это место живого общения, где жители района могут проводить время с семьёй, друзьями, встретить людей со схожими интересами и ценностями.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214920" y="7560"/>
            <a:ext cx="8928360" cy="71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2500" spc="-1" strike="noStrike">
                <a:solidFill>
                  <a:srgbClr val="1f497d"/>
                </a:solidFill>
                <a:latin typeface="Times New Roman"/>
              </a:rPr>
              <a:t>Материально-техническая база</a:t>
            </a:r>
            <a:endParaRPr b="0" lang="ru-RU" sz="2500" spc="-1" strike="noStrike"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539640" y="1052640"/>
            <a:ext cx="7560000" cy="338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Стоимость имущества находящегося на балансе учреждения (оборудование, инвентарь)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133 842 714 руб. 55 коп.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Стоимость зданий и сооружений, находящихся на балансе учреждения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253 956 527 руб. 07 коп.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Права пользования активами (аренда)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72 236 040 руб. 76 коп.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Оформлен в безвозмездное пользование земельный участок площадью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3609 кв.м.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(распоряжение ДГИ № 27729 от 27.08.2020) 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Для улучшения материально-технической базы в 2021 году приобретено оборудование:</a:t>
            </a:r>
            <a:endParaRPr b="0" lang="ru-RU" sz="16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автоматизированные рабочие места, принтеры, МФУ;</a:t>
            </a:r>
            <a:endParaRPr b="0" lang="ru-RU" sz="16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офисная мебель.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На улучшение материально-технической базы  учреждения в 2021 году потрачено более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9 000 000 рублей.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115" name="CustomShape 3"/>
          <p:cNvSpPr/>
          <p:nvPr/>
        </p:nvSpPr>
        <p:spPr>
          <a:xfrm>
            <a:off x="467640" y="5085360"/>
            <a:ext cx="8481960" cy="105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 2021 году р</a:t>
            </a: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азработан паспорт доступности антитеррористической защищенности учреждения.</a:t>
            </a:r>
            <a:endParaRPr b="0" lang="ru-RU" sz="1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00"/>
              </a:spcBef>
            </a:pPr>
            <a:endParaRPr b="0" lang="ru-RU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500" spc="-1" strike="noStrike">
              <a:latin typeface="Arial"/>
            </a:endParaRPr>
          </a:p>
        </p:txBody>
      </p:sp>
      <p:sp>
        <p:nvSpPr>
          <p:cNvPr id="116" name="CustomShape 4"/>
          <p:cNvSpPr/>
          <p:nvPr/>
        </p:nvSpPr>
        <p:spPr>
          <a:xfrm>
            <a:off x="175320" y="4443120"/>
            <a:ext cx="8784360" cy="64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2500" spc="-1" strike="noStrike">
                <a:solidFill>
                  <a:srgbClr val="1f497d"/>
                </a:solidFill>
                <a:latin typeface="Times New Roman"/>
                <a:ea typeface="DejaVu Sans"/>
              </a:rPr>
              <a:t>Комплексная безопасность учреждения </a:t>
            </a:r>
            <a:endParaRPr b="0" lang="ru-RU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107640" y="116640"/>
            <a:ext cx="8856360" cy="64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500" spc="-1" strike="noStrike">
                <a:solidFill>
                  <a:srgbClr val="002060"/>
                </a:solidFill>
                <a:latin typeface="Times New Roman"/>
              </a:rPr>
              <a:t>Кадровый</a:t>
            </a:r>
            <a:r>
              <a:rPr b="0" lang="ru-RU" sz="3200" spc="-1" strike="noStrike">
                <a:solidFill>
                  <a:srgbClr val="002060"/>
                </a:solidFill>
                <a:latin typeface="Arial Nova Cond Light"/>
              </a:rPr>
              <a:t> </a:t>
            </a:r>
            <a:r>
              <a:rPr b="1" lang="ru-RU" sz="2500" spc="-1" strike="noStrike">
                <a:solidFill>
                  <a:srgbClr val="002060"/>
                </a:solidFill>
                <a:latin typeface="Times New Roman"/>
              </a:rPr>
              <a:t>потенциал</a:t>
            </a:r>
            <a:endParaRPr b="0" lang="ru-RU" sz="2500" spc="-1" strike="noStrike"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179640" y="836640"/>
            <a:ext cx="8712360" cy="79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45720" algn="ctr">
              <a:lnSpc>
                <a:spcPct val="100000"/>
              </a:lnSpc>
              <a:spcBef>
                <a:spcPts val="400"/>
              </a:spcBef>
            </a:pPr>
            <a:r>
              <a:rPr b="1" lang="ru-RU" sz="2000" spc="-1" strike="noStrike">
                <a:solidFill>
                  <a:srgbClr val="376092"/>
                </a:solidFill>
                <a:latin typeface="Times New Roman"/>
              </a:rPr>
              <a:t>По штату: 573,75 ед.</a:t>
            </a:r>
            <a:endParaRPr b="0" lang="ru-RU" sz="2000" spc="-1" strike="noStrike">
              <a:latin typeface="Arial"/>
            </a:endParaRPr>
          </a:p>
          <a:p>
            <a:pPr marL="45720" algn="ctr">
              <a:lnSpc>
                <a:spcPct val="100000"/>
              </a:lnSpc>
              <a:spcBef>
                <a:spcPts val="400"/>
              </a:spcBef>
            </a:pPr>
            <a:r>
              <a:rPr b="1" lang="ru-RU" sz="2000" spc="-1" strike="noStrike">
                <a:solidFill>
                  <a:srgbClr val="376092"/>
                </a:solidFill>
                <a:latin typeface="Times New Roman"/>
              </a:rPr>
              <a:t>Укомплектованность учреждения - 84%</a:t>
            </a:r>
            <a:endParaRPr b="0" lang="ru-RU" sz="2000" spc="-1" strike="noStrike">
              <a:latin typeface="Arial"/>
            </a:endParaRPr>
          </a:p>
        </p:txBody>
      </p:sp>
      <p:graphicFrame>
        <p:nvGraphicFramePr>
          <p:cNvPr id="119" name="Диаграмма 3"/>
          <p:cNvGraphicFramePr/>
          <p:nvPr/>
        </p:nvGraphicFramePr>
        <p:xfrm>
          <a:off x="173520" y="1720080"/>
          <a:ext cx="4343400" cy="2375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20" name="Диаграмма 4"/>
          <p:cNvGraphicFramePr/>
          <p:nvPr/>
        </p:nvGraphicFramePr>
        <p:xfrm>
          <a:off x="4572000" y="1772640"/>
          <a:ext cx="4343400" cy="2375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1" name="Диаграмма 5"/>
          <p:cNvGraphicFramePr/>
          <p:nvPr/>
        </p:nvGraphicFramePr>
        <p:xfrm>
          <a:off x="2195640" y="4005000"/>
          <a:ext cx="4343400" cy="266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179640" y="116640"/>
            <a:ext cx="8784360" cy="28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42000"/>
          </a:bodyPr>
          <a:p>
            <a:pPr algn="ctr">
              <a:lnSpc>
                <a:spcPct val="100000"/>
              </a:lnSpc>
            </a:pPr>
            <a:r>
              <a:rPr b="1" lang="ru-RU" sz="2500" spc="-1" strike="noStrike">
                <a:solidFill>
                  <a:srgbClr val="1f497d"/>
                </a:solidFill>
                <a:latin typeface="Times New Roman"/>
              </a:rPr>
              <a:t>Анализ приносящей доход деятельности</a:t>
            </a:r>
            <a:endParaRPr b="0" lang="ru-RU" sz="2500" spc="-1" strike="noStrike">
              <a:latin typeface="Arial"/>
            </a:endParaRPr>
          </a:p>
        </p:txBody>
      </p:sp>
      <p:graphicFrame>
        <p:nvGraphicFramePr>
          <p:cNvPr id="123" name="Table 2"/>
          <p:cNvGraphicFramePr/>
          <p:nvPr/>
        </p:nvGraphicFramePr>
        <p:xfrm>
          <a:off x="179640" y="531720"/>
          <a:ext cx="8928360" cy="1591920"/>
        </p:xfrm>
        <a:graphic>
          <a:graphicData uri="http://schemas.openxmlformats.org/drawingml/2006/table">
            <a:tbl>
              <a:tblPr/>
              <a:tblGrid>
                <a:gridCol w="4392360"/>
                <a:gridCol w="4536360"/>
              </a:tblGrid>
              <a:tr h="288360">
                <a:tc>
                  <a:txBody>
                    <a:bodyPr lIns="3600" rIns="360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Достижения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3600" rIns="360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Недостатки 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81480">
                <a:tc>
                  <a:txBody>
                    <a:bodyPr lIns="3600" rIns="36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Получение дополнительного дохода на развитие и укрепление материально-технической базы Центра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3600" rIns="36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Нехватка сотрудников, имеющих специальную профессиональную подготовку для оказания платных социальных услуг (узкопрофильных)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84920">
                <a:tc>
                  <a:txBody>
                    <a:bodyPr lIns="3600" rIns="36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Получение дополнительного дохода для материального стимулирования труда работников Центра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88360">
                <a:tc>
                  <a:txBody>
                    <a:bodyPr lIns="3600" rIns="36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Расширение спектра услуг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3600" rIns="36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 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88360">
                <a:tc>
                  <a:txBody>
                    <a:bodyPr lIns="3600" rIns="36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Низкие тарифы на предоставляемые услуги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3600" rIns="36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 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3600" marR="36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4" name="Диаграмма 5"/>
          <p:cNvGraphicFramePr/>
          <p:nvPr/>
        </p:nvGraphicFramePr>
        <p:xfrm>
          <a:off x="1403640" y="2509560"/>
          <a:ext cx="6095160" cy="235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25" name="Table 3"/>
          <p:cNvGraphicFramePr/>
          <p:nvPr/>
        </p:nvGraphicFramePr>
        <p:xfrm>
          <a:off x="1411920" y="2262600"/>
          <a:ext cx="887400" cy="288000"/>
        </p:xfrm>
        <a:graphic>
          <a:graphicData uri="http://schemas.openxmlformats.org/drawingml/2006/table">
            <a:tbl>
              <a:tblPr/>
              <a:tblGrid>
                <a:gridCol w="887760"/>
              </a:tblGrid>
              <a:tr h="2883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тыс. руб.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26" name="Table 4"/>
          <p:cNvGraphicFramePr/>
          <p:nvPr/>
        </p:nvGraphicFramePr>
        <p:xfrm>
          <a:off x="7668360" y="4559400"/>
          <a:ext cx="965160" cy="288000"/>
        </p:xfrm>
        <a:graphic>
          <a:graphicData uri="http://schemas.openxmlformats.org/drawingml/2006/table">
            <a:tbl>
              <a:tblPr/>
              <a:tblGrid>
                <a:gridCol w="965520"/>
              </a:tblGrid>
              <a:tr h="2883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376092"/>
                          </a:solidFill>
                          <a:latin typeface="Times New Roman"/>
                        </a:rPr>
                        <a:t>год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7" name="CustomShape 5"/>
          <p:cNvSpPr/>
          <p:nvPr/>
        </p:nvSpPr>
        <p:spPr>
          <a:xfrm>
            <a:off x="521640" y="4850280"/>
            <a:ext cx="8640360" cy="166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120">
              <a:lnSpc>
                <a:spcPct val="100000"/>
              </a:lnSpc>
              <a:buClr>
                <a:srgbClr val="0070c0"/>
              </a:buClr>
              <a:buFont typeface="Wingdings" charset="2"/>
              <a:buChar char=""/>
            </a:pPr>
            <a:r>
              <a:rPr b="0" lang="ru-RU" sz="1800" spc="-1" strike="noStrike">
                <a:solidFill>
                  <a:srgbClr val="0070c0"/>
                </a:solidFill>
                <a:latin typeface="Calibri"/>
                <a:ea typeface="DejaVu Sans"/>
              </a:rPr>
              <a:t>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Увеличение приносящей доход деятельности планируется за счет введения новых услуг: социальное такси, социальный парикмахер и т.д.</a:t>
            </a:r>
            <a:endParaRPr b="0" lang="ru-RU" sz="17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70c0"/>
              </a:buClr>
              <a:buFont typeface="Wingdings" charset="2"/>
              <a:buChar char="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Наиболее востребованные платные услуги в 2021 году: стрижка волос, приготовление горячей пищи, мытье окон, сопровождение по городу. </a:t>
            </a:r>
            <a:endParaRPr b="0" lang="ru-RU" sz="17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70c0"/>
              </a:buClr>
              <a:buFont typeface="Wingdings" charset="2"/>
              <a:buChar char="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Объём выполненных платных социальных услуг по району Сокольники составил –</a:t>
            </a:r>
            <a:endParaRPr b="0" lang="ru-RU" sz="17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 млн. 400 тыс. руб.</a:t>
            </a:r>
            <a:endParaRPr b="0" lang="ru-RU" sz="1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214920" y="188640"/>
            <a:ext cx="8928360" cy="86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2500" spc="-1" strike="noStrike">
                <a:solidFill>
                  <a:srgbClr val="1f497d"/>
                </a:solidFill>
                <a:latin typeface="Times New Roman"/>
              </a:rPr>
              <a:t>Наиболее актуальные вопросы жителей в 2021 году</a:t>
            </a:r>
            <a:endParaRPr b="0" lang="ru-RU" sz="2500" spc="-1" strike="noStrike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214920" y="1124640"/>
            <a:ext cx="8604720" cy="511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 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В связи с проведением массовой вакцинации от новой коронавирусной инфекции старшего поколения в городе Москва самые актуальные вопросы, которые приходилось решать сотрудникам учреждения – это информирование жителей района Сокольники о необходимости вакцинации, запись на вакцинацию через портал Мос.ру, а также сопровождение получателей социальных услуг в учреждения здравоохранения с целью вакцинации. 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Все возникающие вопросы решались оперативно, в том числе и вопросы, не связанные с прямой деятельностью сотрудников учреждения, такие как: организация проведения вакцинации на дому маломобильных получателей социальных услуг.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39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	</a:t>
            </a:r>
            <a:r>
              <a:rPr b="1" lang="ru-RU" sz="2200" spc="-1" strike="noStrike">
                <a:solidFill>
                  <a:srgbClr val="376092"/>
                </a:solidFill>
                <a:latin typeface="Times New Roman"/>
              </a:rPr>
              <a:t>Обращения граждан</a:t>
            </a:r>
            <a:endParaRPr b="0" lang="ru-RU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</a:pPr>
            <a:r>
              <a:rPr b="0" lang="ru-RU" sz="2000" spc="-1" strike="noStrike">
                <a:solidFill>
                  <a:srgbClr val="0070c0"/>
                </a:solidFill>
                <a:latin typeface="Times New Roman"/>
              </a:rPr>
              <a:t>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За 2021 год в ГБУ ТЦСО «Сокольники» поступило 115 обращений граждан, проживающих в районе Сокольники по следующим вопросам: выплата компенсации за самостоятельно приобретенное техническое средство реабилитации, обеспечение техническими средствами реабилитации, порядок оформления адресной социальной помощи в виде электронного социального сертификата, социальное обслуживание на дому, порядок выдачи подарочного набора «С заботой о здоровье», предоставление компенсационной выплаты вакцинированным гражданам старше 65 лет взамен получения подарочного набора, реабилитация инвалидов.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  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Поступившие в адрес ГБУ ТЦСО «Сокольники» обращения граждан рассмотрены, на все обращения даны разъяснения в установленный срок.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  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В 2021 году зарегистрировано 35 благодарностей сотрудникам ГБУ ТЦСО «Сокольники» от жителей района Сокольники. 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143640" y="116640"/>
            <a:ext cx="885636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1f497d"/>
                </a:solidFill>
                <a:latin typeface="Times New Roman"/>
              </a:rPr>
              <a:t>Результаты деятельности в 2021 году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35640" y="908640"/>
            <a:ext cx="8856360" cy="568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16000" indent="-45648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Государственное задание выполнено в полном объёме.</a:t>
            </a:r>
            <a:endParaRPr b="0" lang="ru-RU" sz="14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Проведён мониторинг, не менее </a:t>
            </a:r>
            <a:r>
              <a:rPr b="0" lang="ru-RU" sz="1400" spc="-1" strike="noStrike">
                <a:solidFill>
                  <a:srgbClr val="002060"/>
                </a:solidFill>
                <a:latin typeface="Times New Roman"/>
              </a:rPr>
              <a:t>91%</a:t>
            </a:r>
            <a:r>
              <a:rPr b="0" lang="ru-RU" sz="1400" spc="-1" strike="noStrike">
                <a:solidFill>
                  <a:srgbClr val="ff0000"/>
                </a:solidFill>
                <a:latin typeface="Times New Roman"/>
              </a:rPr>
              <a:t> </a:t>
            </a: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от количества пенсионеров в каждом районе (путём анкетирования и телефонных опросов), на предмет выявления наиболее востребованных социальных услуг.</a:t>
            </a:r>
            <a:endParaRPr b="0" lang="ru-RU" sz="14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Предоставлены платные услуги гражданам во всех формах социального обслуживания.</a:t>
            </a:r>
            <a:endParaRPr b="0" lang="ru-RU" sz="14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Уменьшено количество граждан, ожидающих предоставления услуг (получение технических средств реабилитации и оформление компенсации за самостоятельно приобретённые технические средства реабилитации) на </a:t>
            </a:r>
            <a:r>
              <a:rPr b="0" lang="ru-RU" sz="1400" spc="-1" strike="noStrike">
                <a:solidFill>
                  <a:srgbClr val="002060"/>
                </a:solidFill>
                <a:latin typeface="Times New Roman"/>
              </a:rPr>
              <a:t>20% </a:t>
            </a: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(за счет доставки средств ТСР на дом и организации выездной реабилитации).</a:t>
            </a:r>
            <a:endParaRPr b="0" lang="ru-RU" sz="14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Проведена  работа по информированию граждан о необходимости вакцинации от новой коронавирусной инфекции.</a:t>
            </a:r>
            <a:endParaRPr b="0" lang="ru-RU" sz="14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Вакцинированным жителям района оказана дополнительная адресная помощь в виде «Коробок здоровья» или компенсационной выплаты.</a:t>
            </a:r>
            <a:endParaRPr b="0" lang="ru-RU" sz="14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Разработан проект и техническая документация на ремонт помещения по адресу: ул. Бойцовая, д. 10, корп.5. 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1" lang="ru-RU" sz="1200" spc="-1" strike="noStrike">
                <a:solidFill>
                  <a:srgbClr val="1f497d"/>
                </a:solidFill>
                <a:latin typeface="Times New Roman"/>
              </a:rPr>
              <a:t>                                                                                    </a:t>
            </a:r>
            <a:r>
              <a:rPr b="1" lang="ru-RU" sz="1800" spc="-1" strike="noStrike">
                <a:solidFill>
                  <a:srgbClr val="1f497d"/>
                </a:solidFill>
                <a:latin typeface="Times New Roman"/>
              </a:rPr>
              <a:t>Задачи на 2022 год</a:t>
            </a:r>
            <a:endParaRPr b="0" lang="ru-RU" sz="18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Выполнить государственное задание в полном объёме и повысить качество оказываемых услуг.</a:t>
            </a:r>
            <a:endParaRPr b="0" lang="ru-RU" sz="14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Продолжить разработку новых и реализацию действующих  социальных программ  и проектов на основе современных технологий, направленных на развитие качественных и количественных показателей предоставления социальных услуг.</a:t>
            </a:r>
            <a:endParaRPr b="0" lang="ru-RU" sz="14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По адресу: ул. Бойцовая, д. 10, корп.5. провести капитальный ремонт здания и благоустройство территории.</a:t>
            </a:r>
            <a:endParaRPr b="0" lang="ru-RU" sz="14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Проведение эффективной кадровой политики.</a:t>
            </a:r>
            <a:endParaRPr b="0" lang="ru-RU" sz="14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spcBef>
                <a:spcPts val="281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400" spc="-1" strike="noStrike">
                <a:solidFill>
                  <a:srgbClr val="0070c0"/>
                </a:solidFill>
                <a:latin typeface="Times New Roman"/>
              </a:rPr>
              <a:t>Улучшение материально-технической базы учреждения.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641"/>
              </a:spcBef>
            </a:pPr>
            <a:r>
              <a:rPr b="0" lang="ru-RU" sz="3200" spc="-1" strike="noStrike">
                <a:solidFill>
                  <a:srgbClr val="0070c0"/>
                </a:solidFill>
                <a:latin typeface="Times New Roman"/>
              </a:rPr>
              <a:t>       </a:t>
            </a:r>
            <a:endParaRPr b="0" lang="ru-RU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2500" spc="-1" strike="noStrike">
                <a:solidFill>
                  <a:srgbClr val="002060"/>
                </a:solidFill>
                <a:latin typeface="Times New Roman"/>
              </a:rPr>
              <a:t>Задачи программы развития на 2022 год</a:t>
            </a:r>
            <a:endParaRPr b="0" lang="ru-RU" sz="2500" spc="-1" strike="noStrike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107640" y="1412640"/>
            <a:ext cx="8823240" cy="3718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43080" indent="-342360" algn="just">
              <a:lnSpc>
                <a:spcPct val="100000"/>
              </a:lnSpc>
              <a:buClr>
                <a:srgbClr val="0070c0"/>
              </a:buClr>
              <a:buFont typeface="Calibri"/>
              <a:buAutoNum type="arabicPeriod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Главной задачей является выполнение государственного задания в полном объёме и повышение качества оказываемых услуг.</a:t>
            </a:r>
            <a:endParaRPr b="0" lang="ru-RU" sz="17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70c0"/>
              </a:buClr>
              <a:buFont typeface="Calibri"/>
              <a:buAutoNum type="arabicPeriod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Продолжить разработку новых и реализацию действующих  социальных программ  и проектов на основе современных технологий, направленных на развитие качественных и количественных показателей предоставления социальных услуг.</a:t>
            </a:r>
            <a:endParaRPr b="0" lang="ru-RU" sz="17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70c0"/>
              </a:buClr>
              <a:buFont typeface="Calibri"/>
              <a:buAutoNum type="arabicPeriod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Подбор новых помещений для адаптации и создания комфортных условий для всех категорий граждан.</a:t>
            </a:r>
            <a:endParaRPr b="0" lang="ru-RU" sz="17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70c0"/>
              </a:buClr>
              <a:buFont typeface="Calibri"/>
              <a:buAutoNum type="arabicPeriod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Совершенствование организации приема населения и улучшение качества обслуживания жителей района.</a:t>
            </a:r>
            <a:endParaRPr b="0" lang="ru-RU" sz="17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70c0"/>
              </a:buClr>
              <a:buFont typeface="Calibri"/>
              <a:buAutoNum type="arabicPeriod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Проведение эффективной кадровой политики, повышения результативности труда сотрудников.</a:t>
            </a:r>
            <a:endParaRPr b="0" lang="ru-RU" sz="1700" spc="-1" strike="noStrike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70c0"/>
              </a:buClr>
              <a:buFont typeface="Calibri"/>
              <a:buAutoNum type="arabicPeriod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Улучшение материально-технической базы учреждения.</a:t>
            </a:r>
            <a:endParaRPr b="0" lang="ru-RU" sz="17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7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</a:t>
            </a:r>
            <a:endParaRPr b="0" lang="ru-RU" sz="1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143640" y="116640"/>
            <a:ext cx="8856360" cy="11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2500" spc="-1" strike="noStrike">
                <a:solidFill>
                  <a:srgbClr val="002060"/>
                </a:solidFill>
                <a:latin typeface="Times New Roman"/>
              </a:rPr>
              <a:t>Результаты деятельности в 2021 году</a:t>
            </a:r>
            <a:endParaRPr b="0" lang="ru-RU" sz="2500" spc="-1" strike="noStrike">
              <a:latin typeface="Arial"/>
            </a:endParaRPr>
          </a:p>
        </p:txBody>
      </p:sp>
      <p:sp>
        <p:nvSpPr>
          <p:cNvPr id="135" name="CustomShape 2"/>
          <p:cNvSpPr/>
          <p:nvPr/>
        </p:nvSpPr>
        <p:spPr>
          <a:xfrm>
            <a:off x="35640" y="1196640"/>
            <a:ext cx="9107640" cy="4896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16000" indent="-45648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Проведён мониторинг, не менее 85% от количества пенсионеров в каждом районе (путём анкетирования и телефонных опросов), на предмет выявления наиболее востребованных социальных услуг.</a:t>
            </a:r>
            <a:endParaRPr b="0" lang="ru-RU" sz="16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Предоставлены платные услуги гражданам во всех формах социального обслуживания.</a:t>
            </a:r>
            <a:endParaRPr b="0" lang="ru-RU" sz="16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Увеличена доля средств от приносящей доход деятельности на 15 %. </a:t>
            </a:r>
            <a:endParaRPr b="0" lang="ru-RU" sz="16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Получены (на праве оперативного управления и на правах аренды) новые помещения для организации деятельности учреждения с комфортными условиями для получателей социальных услуг и сотрудников учреждения </a:t>
            </a:r>
            <a:endParaRPr b="0" lang="ru-RU" sz="16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Пройдено 100%, поэтапное, в течение 2020-2021 года  обучение и повышение квалификации сотрудников на знание нормативно-правовой  базы и  на соответствие Стандартам.</a:t>
            </a:r>
            <a:endParaRPr b="0" lang="ru-RU" sz="16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Уменьшено количество граждан, ожидающих предоставления услуг (получение технических средств реабилитации и оформление компенсации за самостоятельно приобретённые технические средства реабилитации) на 30 % (за счет доставки средств ТСР на дом и организации выездной реабилитации).</a:t>
            </a:r>
            <a:endParaRPr b="0" lang="ru-RU" sz="16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Организовано взаимодействие с городской поликлиникой по вопросу проведения вакцинации от Covid-19  на дому. </a:t>
            </a:r>
            <a:endParaRPr b="0" lang="ru-RU" sz="1600" spc="-1" strike="noStrike">
              <a:latin typeface="Arial"/>
            </a:endParaRPr>
          </a:p>
          <a:p>
            <a:pPr marL="216000" indent="-456480" algn="just">
              <a:lnSpc>
                <a:spcPct val="100000"/>
              </a:lnSpc>
              <a:spcBef>
                <a:spcPts val="320"/>
              </a:spcBef>
              <a:buClr>
                <a:srgbClr val="0070c0"/>
              </a:buClr>
              <a:buFont typeface="Calibri"/>
              <a:buAutoNum type="arabicPeriod"/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Участие в совместном проекте с Департаментом здравоохранения о применении про активного подхода к социальному обслуживанию ( оказание социальной помощи гражданам после выписки из стационарных учреждений здравоохранения)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214920" y="7560"/>
            <a:ext cx="8928360" cy="71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2500" spc="-1" strike="noStrike">
                <a:solidFill>
                  <a:srgbClr val="002060"/>
                </a:solidFill>
                <a:latin typeface="Times New Roman"/>
              </a:rPr>
              <a:t>Участие в решении городских задач</a:t>
            </a:r>
            <a:endParaRPr b="0" lang="ru-RU" sz="2500" spc="-1" strike="noStrike"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107640" y="836640"/>
            <a:ext cx="8928360" cy="568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 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В связи с введением в городе Москва режима повышенной готовности, с учетом самоизоляции граждан, находящихся в группе риска самые актуальные вопросы, которые приходилось решать сотрудникам учреждения заключались в доставке продуктов питания, лекарственных препаратов, в том числе в Московскую область, порядок подачи документов для получения адресной социальной помощи. 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Все возникающие вопросы решались оперативно, в том числе и вопросы, не связанные с прямой сотрудников учреждения, в том числе доставка лекарственных препаратов по реестрам Департамента здравоохранения города Москвы, не только жителям, находящимся на обслуживании в учреждении, доставка лекарственных препаратов в Московскую область, доставка лекарственных препаратов родственникам обратившихся в учреждение, находящихся в больницах города и др. 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В заключение своего выступления хотелось бы отметить, что тесное взаимодействие с Советом депутатов, с управой района, с Советом ветеранов, районными общественными организациями считаю непременным условием успеха в нашей работе.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                                                                                                                                                         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20"/>
              </a:spcBef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                                                   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</a:rPr>
              <a:t>СПАСИБО ЗА ВНИМАНИЕ!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467640" y="-171360"/>
            <a:ext cx="8228880" cy="115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376092"/>
                </a:solidFill>
                <a:latin typeface="Times New Roman"/>
              </a:rPr>
              <a:t>Структурные подразделения </a:t>
            </a:r>
            <a:br/>
            <a:r>
              <a:rPr b="1" lang="ru-RU" sz="2800" spc="-1" strike="noStrike">
                <a:solidFill>
                  <a:srgbClr val="376092"/>
                </a:solidFill>
                <a:latin typeface="Times New Roman"/>
              </a:rPr>
              <a:t>ГБУ ТЦСО «Сокольники»</a:t>
            </a:r>
            <a:endParaRPr b="0" lang="ru-RU" sz="2800" spc="-1" strike="noStrike">
              <a:latin typeface="Arial"/>
            </a:endParaRPr>
          </a:p>
        </p:txBody>
      </p:sp>
      <p:graphicFrame>
        <p:nvGraphicFramePr>
          <p:cNvPr id="84" name="Table 2"/>
          <p:cNvGraphicFramePr/>
          <p:nvPr/>
        </p:nvGraphicFramePr>
        <p:xfrm>
          <a:off x="107640" y="836640"/>
          <a:ext cx="8928360" cy="4845240"/>
        </p:xfrm>
        <a:graphic>
          <a:graphicData uri="http://schemas.openxmlformats.org/drawingml/2006/table">
            <a:tbl>
              <a:tblPr/>
              <a:tblGrid>
                <a:gridCol w="2376000"/>
                <a:gridCol w="6552720"/>
              </a:tblGrid>
              <a:tr h="2610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604a7b"/>
                          </a:solidFill>
                          <a:latin typeface="Times New Roman"/>
                        </a:rPr>
                        <a:t>Сокращенное наименование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ccc1da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604a7b"/>
                          </a:solidFill>
                          <a:latin typeface="Times New Roman"/>
                        </a:rPr>
                        <a:t>Виды оказанной помощи за 2021 г. (чел.)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solidFill>
                      <a:srgbClr val="ccc1da"/>
                    </a:solidFill>
                  </a:tcPr>
                </a:tc>
              </a:tr>
              <a:tr h="8964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Отделение срочного социального обслуживания (ОССО) </a:t>
                      </a:r>
                      <a:endParaRPr b="0" lang="ru-RU" sz="12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Оказание продуктовой помощи </a:t>
                      </a:r>
                      <a:r>
                        <a:rPr b="1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1044 чел.</a:t>
                      </a:r>
                      <a:endParaRPr b="0" lang="ru-RU" sz="1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Оказание вещевой помощи</a:t>
                      </a:r>
                      <a:r>
                        <a:rPr b="1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126 чел.</a:t>
                      </a:r>
                      <a:endParaRPr b="0" lang="ru-RU" sz="1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Обеспечение товарами длительного пользования</a:t>
                      </a:r>
                      <a:r>
                        <a:rPr b="1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281 чел.</a:t>
                      </a:r>
                      <a:endParaRPr b="0" lang="ru-RU" sz="1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Оформление компенсационной выплаты вакцинированным гражданам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1805 чел.</a:t>
                      </a:r>
                      <a:endParaRPr b="0" lang="ru-RU" sz="1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Предоставление подарочного набора вакцинированным гражданам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1214 чел.</a:t>
                      </a: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endParaRPr b="0" lang="ru-RU" sz="10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  <a:tr h="4302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Отделения социального обслуживания на дому (ОСО)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Социальное обслуживание на дому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</a:rPr>
                        <a:t> 696 чел.</a:t>
                      </a:r>
                      <a:endParaRPr b="0" lang="ru-RU" sz="10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  <a:tr h="4302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Сектор мобильная социальная служба (МСС)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Предоставление срочных разовых социальных услуг на дому гражданам, признанным нуждающимися в социальном обслуживании –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</a:rPr>
                        <a:t>1116 чел.</a:t>
                      </a:r>
                      <a:endParaRPr b="0" lang="ru-RU" sz="10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  <a:tr h="5994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Отделение социальных коммуникаций и активного долголетия (ОСКАД)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Участников проекта «Московское долголетие» –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3355 чел</a:t>
                      </a: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.</a:t>
                      </a:r>
                      <a:endParaRPr b="0" lang="ru-RU" sz="10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  <a:tr h="5994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Отделение социальной реабилитации инвалидов (ОСРИ) 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Оказание реабилитационных услуг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– _34  чел. , </a:t>
                      </a:r>
                      <a:endParaRPr b="0" lang="ru-RU" sz="1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Содействие в получении комплексной реабилитации в стационарной форме (направление в санатории)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 – __62 чел. </a:t>
                      </a:r>
                      <a:endParaRPr b="0" lang="ru-RU" sz="10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  <a:tr h="5994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Пункт выдачи технических средств реабилитации (ПВ ТСР)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Обеспечение ТСР, абсорбирующим бельем, оформление компенсации и направлений на изготовление протезно-ортопедическими изделиями  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- __3879  чел.</a:t>
                      </a:r>
                      <a:endParaRPr b="0" lang="ru-RU" sz="10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  <a:tr h="5994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Отделение первичного приема, информации, анализа и прогнозирования (ОППИАиП)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Обследование группы риска –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1147 чел. </a:t>
                      </a: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(снято _107 чел., вновь выявлено  39 чел.)</a:t>
                      </a:r>
                      <a:endParaRPr b="0" lang="ru-RU" sz="1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Обследование ветеранов ВОВ – 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254 чел</a:t>
                      </a: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. (ИВОВ – 14 чел., УВОВ – 38  чел., Труженики тыла – 202 чел.)</a:t>
                      </a:r>
                      <a:endParaRPr b="0" lang="ru-RU" sz="10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  <a:tr h="4302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70c0"/>
                          </a:solidFill>
                          <a:latin typeface="Times New Roman"/>
                        </a:rPr>
                        <a:t>Отдел «Мой социальный центр» (МСЦ)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000" spc="-1" strike="noStrike">
                          <a:solidFill>
                            <a:srgbClr val="0070c0"/>
                          </a:solidFill>
                          <a:latin typeface="Times New Roman"/>
                          <a:ea typeface="Calibri"/>
                        </a:rPr>
                        <a:t>Посетители городского клубного пространства «Мой социальный центр» – </a:t>
                      </a:r>
                      <a:r>
                        <a:rPr b="1" lang="ru-RU" sz="1000" spc="-1" strike="noStrike" u="sng">
                          <a:solidFill>
                            <a:srgbClr val="0070c0"/>
                          </a:solidFill>
                          <a:uFillTx/>
                          <a:latin typeface="Times New Roman"/>
                          <a:ea typeface="Calibri"/>
                        </a:rPr>
                        <a:t>2568 чел. </a:t>
                      </a:r>
                      <a:endParaRPr b="0" lang="ru-RU" sz="10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11240" y="188640"/>
            <a:ext cx="8910360" cy="79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1f497d"/>
                </a:solidFill>
                <a:latin typeface="Times New Roman"/>
              </a:rPr>
              <a:t>   </a:t>
            </a:r>
            <a:r>
              <a:rPr b="1" lang="ru-RU" sz="2800" spc="-1" strike="noStrike">
                <a:solidFill>
                  <a:srgbClr val="002060"/>
                </a:solidFill>
                <a:latin typeface="Times New Roman"/>
              </a:rPr>
              <a:t>Отделения социального обслуживания на дому.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395640" y="836640"/>
            <a:ext cx="8409960" cy="276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Получателями социальных услуг в форме социального обслуживания на дому являются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696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жителей района Сокольники, из них:</a:t>
            </a:r>
            <a:br/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ИВОВ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человека;</a:t>
            </a:r>
            <a:br/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УВОВ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10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человек;</a:t>
            </a:r>
            <a:br/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Тружеников тыла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46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человек;</a:t>
            </a:r>
            <a:br/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Ликвидаторов аварии на ЧАЭС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2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человека;</a:t>
            </a:r>
            <a:br/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Инвалиды 1 группы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33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человека;</a:t>
            </a:r>
            <a:br/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Инвалиды 2 группы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369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человек;</a:t>
            </a:r>
            <a:br/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Инвалиды 3 группы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42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человека;</a:t>
            </a:r>
            <a:br/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Пенсионеры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168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человек;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Семьи погибших военнослужащих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22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человека. 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87" name="CustomShape 3"/>
          <p:cNvSpPr/>
          <p:nvPr/>
        </p:nvSpPr>
        <p:spPr>
          <a:xfrm>
            <a:off x="323640" y="5445360"/>
            <a:ext cx="8640360" cy="107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ru-RU" sz="1600" spc="-1" strike="noStrike">
                <a:solidFill>
                  <a:srgbClr val="3333cc"/>
                </a:solidFill>
                <a:latin typeface="Times New Roman"/>
                <a:ea typeface="DejaVu Sans"/>
              </a:rPr>
              <a:t>Социальное обслуживание в форме оказания социальных услуг на дому в районе Сокольники обеспечивается деятельностью 2 отделений социального обслуживания на дому, в которых работает 26 социальных работников.</a:t>
            </a:r>
            <a:r>
              <a:rPr b="1" lang="ru-RU" sz="1600" spc="-1" strike="noStrike">
                <a:solidFill>
                  <a:srgbClr val="3333cc"/>
                </a:solidFill>
                <a:latin typeface="Times New Roman"/>
                <a:ea typeface="Times New Roman"/>
              </a:rPr>
              <a:t> 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1700" spc="-1" strike="noStrike">
                <a:solidFill>
                  <a:srgbClr val="3333cc"/>
                </a:solidFill>
                <a:latin typeface="Times New Roman"/>
                <a:ea typeface="Times New Roman"/>
              </a:rPr>
              <a:t>Средняя заработная плата социального работника в 2021 г. составила 83220,7 руб. </a:t>
            </a:r>
            <a:endParaRPr b="0" lang="ru-RU" sz="1700" spc="-1" strike="noStrike">
              <a:latin typeface="Arial"/>
            </a:endParaRPr>
          </a:p>
        </p:txBody>
      </p:sp>
      <p:sp>
        <p:nvSpPr>
          <p:cNvPr id="88" name="CustomShape 4"/>
          <p:cNvSpPr/>
          <p:nvPr/>
        </p:nvSpPr>
        <p:spPr>
          <a:xfrm>
            <a:off x="395640" y="3717000"/>
            <a:ext cx="8568360" cy="158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ru-RU" sz="17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Предоставление санитарно-гигиенических услуг и услуг по комплексной уборке квартир жителям района Сокольники</a:t>
            </a:r>
            <a:endParaRPr b="0" lang="ru-RU" sz="17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За 2021год во исполнение государственных контрактов ДТиСЗН г. Москвы были оказаны следующие услуги: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услуги по комплексной уборке квартир – 40 чел. / 40 услуг; 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санитарно-гигиенических услуг - 15 чел./ 226 услуг.  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755640" y="3501000"/>
            <a:ext cx="8051760" cy="78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Сектор «Мобильная социальная служба»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275040" y="4077000"/>
            <a:ext cx="8532360" cy="261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Сектор обслуживает 5 районов: Сокольники, Соколиная гора, Метрогородок, Преображенское, Богородское. В 2021 году социальные услуги оказаны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2591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человек, из них: пенсионеры –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930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чел., инвалиды 1, 2, 3 группы-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1516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чел., семьи с детьми-инвалидами-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чел., УВОВ-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35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чел., ИВОВ-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12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чел., труженики тыла –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88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чел., жители блокадного Ленинграда-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6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       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В связи с введением в городе Москве режима повышенной готовности социальными работниками оказана дополнительная адресная поддержка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1116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 гражданам, проживающим в районе Сокольники, находящимся на самоизоляции, в том числе: покупка и доставка продуктов и товаров первой необходимости-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404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 человек, покупка и доставка лекарственных препаратов –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236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 человек, доставка подарочного набора </a:t>
            </a:r>
            <a:r>
              <a:rPr b="1" lang="ru-RU" sz="16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476 </a:t>
            </a:r>
            <a:r>
              <a:rPr b="0" lang="ru-RU" sz="1600" spc="-1" strike="noStrike">
                <a:solidFill>
                  <a:srgbClr val="0070c0"/>
                </a:solidFill>
                <a:latin typeface="Times New Roman"/>
                <a:ea typeface="Times New Roman"/>
              </a:rPr>
              <a:t>человек.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91" name="CustomShape 3"/>
          <p:cNvSpPr/>
          <p:nvPr/>
        </p:nvSpPr>
        <p:spPr>
          <a:xfrm>
            <a:off x="0" y="0"/>
            <a:ext cx="9114120" cy="835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marL="204120" indent="-203400"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Перечень социальных услуг, </a:t>
            </a:r>
            <a:endParaRPr b="0" lang="ru-RU" sz="2400" spc="-1" strike="noStrike">
              <a:latin typeface="Arial"/>
            </a:endParaRPr>
          </a:p>
          <a:p>
            <a:pPr marL="204120" indent="-203400"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предоставляемых социальными работниками на дому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92" name="CustomShape 4"/>
          <p:cNvSpPr/>
          <p:nvPr/>
        </p:nvSpPr>
        <p:spPr>
          <a:xfrm>
            <a:off x="107640" y="764640"/>
            <a:ext cx="8758440" cy="268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Приготовление еды и помощь в приемах пищи, кормление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Подготовка и контроль приема и дозировки необходимых лекарственных препаратов.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Еженедельная и ежемесячная уборка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Сопровождение на прогулку и к врачу 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Замена и стирка постельного белья 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Покупка продуктов, лекарств и других необходимых товаров. 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Оплата коммунальных   услуг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Доставка технических средств реабилитации и абсорбирующего белья.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Полное купание в ванной/ душе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Одевание/ переодевание.</a:t>
            </a:r>
            <a:endParaRPr b="0" lang="ru-RU" sz="1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323640" y="116640"/>
            <a:ext cx="8228880" cy="64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2060"/>
                </a:solidFill>
                <a:latin typeface="Times New Roman"/>
              </a:rPr>
              <a:t>Отделение срочного социального обслуживания.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467640" y="907560"/>
            <a:ext cx="8352360" cy="393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 2021 г. специалистами отделения оказаны следующие виды помощи: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Продуктовые социальные сертификаты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1343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шт.;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Вещевая помощь в натуральном виде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126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услуг;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Продуктовые наборы -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51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шт.;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Электронные сертификаты на приобретение товаров длительного пользования –           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291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шт., из них: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        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Холодильники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46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шт.;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         - Стиральные машины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43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шт.;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         - Телевизоры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51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шт.;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         - Газовые и электрические плиты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56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шт.;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         - Ноутбуки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40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шт.;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         - Пылесосы -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30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шт.;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         - СВЧ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24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шт.;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        - Электрические чайники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шт.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95" name="CustomShape 3"/>
          <p:cNvSpPr/>
          <p:nvPr/>
        </p:nvSpPr>
        <p:spPr>
          <a:xfrm>
            <a:off x="323640" y="4941000"/>
            <a:ext cx="8568360" cy="1735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Оформление компенсационной выплаты вакцинированным гражданам старшего поколения ( в соответствии с Постановлением Правительства Москвы от 12 октября 2021 года « 1592-ПП) -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1805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человек   </a:t>
            </a:r>
            <a:endParaRPr b="0" lang="ru-RU" sz="18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Подарочный набор вакцинированным гражданам старшего поколения (соответствии с Распоряжением Правительства Москвы от 22 июня  2021г. № 422-РП) предоставлен -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1214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человек    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251640" y="188640"/>
            <a:ext cx="8640360" cy="71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002060"/>
                </a:solidFill>
                <a:latin typeface="Calibri"/>
              </a:rPr>
              <a:t>        </a:t>
            </a:r>
            <a:r>
              <a:rPr b="1" lang="ru-RU" sz="2700" spc="-1" strike="noStrike">
                <a:solidFill>
                  <a:srgbClr val="002060"/>
                </a:solidFill>
                <a:latin typeface="Times New Roman"/>
              </a:rPr>
              <a:t>Отделение социальной реабилитации инвалидов.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225360" y="1196640"/>
            <a:ext cx="8784360" cy="4753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70c0"/>
                </a:solidFill>
                <a:latin typeface="Calibri"/>
                <a:ea typeface="DejaVu Sans"/>
              </a:rPr>
              <a:t>     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Инвалиды, проживающие на территории района Сокольники», получают услуги по Комплексной реабилитация в отделении социальной реабилитации инвалидов филиала «Соколиная гора», по адресу: г. Москва, ул. Мироновская, д. 18. 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  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 2021 г. услуги по реабилитации получили 38 чел.(адаптивная физкультура, социально-психологическая реабилитация, социокультурная  реабилитация, социально-бытовая адаптация).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Оказано содействие в получении услуг по «Комплексной реабилитации в стационарной форме» в реабилитационных центрах Москвы и Московской области – 38 чел.;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Оказано содействие в получении услуг по «Комплексной реабилитации в стационарной форме» в реабилитационных центрах Крыма и Краснодарского края молодым инвалидам – 8 чел., детям-инвалидам – 14 чел.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604a7b"/>
                </a:solidFill>
                <a:latin typeface="Times New Roman"/>
                <a:ea typeface="DejaVu Sans"/>
              </a:rPr>
              <a:t>    </a:t>
            </a:r>
            <a:r>
              <a:rPr b="0" lang="ru-RU" sz="1800" spc="-1" strike="noStrike">
                <a:solidFill>
                  <a:srgbClr val="990099"/>
                </a:solidFill>
                <a:latin typeface="Times New Roman"/>
                <a:ea typeface="DejaVu Sans"/>
              </a:rPr>
              <a:t>С 2022 года услуги по комплексной реабилитации инвалидов в нестационарной форме для жителей района Сокольники будет предоставляться по адресу: г. Москва, ул. Большая Черкизовская, дом 3, корпус 2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     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323640" y="5661360"/>
            <a:ext cx="8686080" cy="91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Услуги по комплексной реабилитации оказываются на основании Индивидуальной программы реабилитации и абилитации (далее - ИПРА), разработанной и выданной Бюро медико-социальной экспертизы. 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114840" y="1917000"/>
            <a:ext cx="8784360" cy="93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Пункт выдачи технических средств реабилитации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00" name="CustomShape 2"/>
          <p:cNvSpPr/>
          <p:nvPr/>
        </p:nvSpPr>
        <p:spPr>
          <a:xfrm>
            <a:off x="179640" y="116640"/>
            <a:ext cx="8784360" cy="190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Зачисление граждан на курс «комплексной реабилитации инвалидов в нестационарной форме» производится на основании: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    личного заявления гражданина или его законного представителя;</a:t>
            </a:r>
            <a:endParaRPr b="0" lang="ru-RU" sz="1700" spc="-1" strike="noStrike">
              <a:latin typeface="Arial"/>
            </a:endParaRPr>
          </a:p>
          <a:p>
            <a:pPr marL="21600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документа, удостоверяющего личность;</a:t>
            </a:r>
            <a:endParaRPr b="0" lang="ru-RU" sz="1700" spc="-1" strike="noStrike">
              <a:latin typeface="Arial"/>
            </a:endParaRPr>
          </a:p>
          <a:p>
            <a:pPr marL="21600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справки об инвалидности;</a:t>
            </a:r>
            <a:endParaRPr b="0" lang="ru-RU" sz="1700" spc="-1" strike="noStrike">
              <a:latin typeface="Arial"/>
            </a:endParaRPr>
          </a:p>
          <a:p>
            <a:pPr marL="21600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ИПРА;</a:t>
            </a:r>
            <a:endParaRPr b="0" lang="ru-RU" sz="1700" spc="-1" strike="noStrike">
              <a:latin typeface="Arial"/>
            </a:endParaRPr>
          </a:p>
          <a:p>
            <a:pPr marL="21600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медицинского заключения, выдаваемого лечебно-профилактическим учреждением.</a:t>
            </a:r>
            <a:endParaRPr b="0" lang="ru-RU" sz="1700" spc="-1" strike="noStrike">
              <a:latin typeface="Arial"/>
            </a:endParaRPr>
          </a:p>
        </p:txBody>
      </p:sp>
      <p:sp>
        <p:nvSpPr>
          <p:cNvPr id="101" name="CustomShape 3"/>
          <p:cNvSpPr/>
          <p:nvPr/>
        </p:nvSpPr>
        <p:spPr>
          <a:xfrm>
            <a:off x="195840" y="2610720"/>
            <a:ext cx="8784360" cy="397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Основной задачей работы пункта выдачи технических средств реабилитации </a:t>
            </a:r>
            <a:br/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(ПВ ТСР) является обеспечение инвалидов техническими средствами реабилитации в соответствии с разработанной ИПРА.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    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Инвалиды, проживающие на территории района Сокольники, состоят на обслуживании по вопросу оказания содействия в обеспечении техническими средствами реабилитации (ТСР), в том числе абсорбирующим бельем (АБ) и протезно-ортопедическими изделиями (ПОИ), в Пункте выдачи технических средств реабилитации в филиале «Преображенское», по адресу: г. Москва, ул. Большая Черкизовская, д. 3, корп.2.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 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 2021 году оказано содействие в получении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3178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 следующих услуг: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   абсорбирующее белье - 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2576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 чел.;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  технические средства реабилитации - 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82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чел.;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оформлена компенсация за самостоятельно приобретенные технические средства реабилитации - 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297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чел.;</a:t>
            </a: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выдано направлений на ПОИ -</a:t>
            </a:r>
            <a:r>
              <a:rPr b="1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223</a:t>
            </a:r>
            <a:r>
              <a:rPr b="0" lang="ru-RU" sz="17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чел.</a:t>
            </a:r>
            <a:endParaRPr b="0" lang="ru-RU" sz="1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143640" y="17640"/>
            <a:ext cx="8784360" cy="117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2060"/>
                </a:solidFill>
                <a:latin typeface="Times New Roman"/>
              </a:rPr>
              <a:t>Отдел социальных коммуникаций и активного долголетия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03" name="CustomShape 2"/>
          <p:cNvSpPr/>
          <p:nvPr/>
        </p:nvSpPr>
        <p:spPr>
          <a:xfrm>
            <a:off x="251640" y="1196640"/>
            <a:ext cx="8568360" cy="420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 районе Сокольники проживает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15495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пенсионеров.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Участников проекта «Московское долголетие», относящихся к ГБУ ТЦСО «Сокольники» -  3355 чел., из них жителей района Сокольники – </a:t>
            </a:r>
            <a:r>
              <a:rPr b="1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3215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человек 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(20,75 % от общего числа пенсионеров района).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</a:t>
            </a:r>
            <a:r>
              <a:rPr b="1" lang="ru-RU" sz="1800" spc="-1" strike="noStrike" u="sng">
                <a:solidFill>
                  <a:srgbClr val="0070c0"/>
                </a:solidFill>
                <a:uFillTx/>
                <a:latin typeface="Times New Roman"/>
                <a:ea typeface="DejaVu Sans"/>
              </a:rPr>
              <a:t>24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организации-участников проекта;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</a:t>
            </a:r>
            <a:r>
              <a:rPr b="1" lang="ru-RU" sz="1800" spc="-1" strike="noStrike" u="sng">
                <a:solidFill>
                  <a:srgbClr val="0070c0"/>
                </a:solidFill>
                <a:uFillTx/>
                <a:latin typeface="Times New Roman"/>
                <a:ea typeface="DejaVu Sans"/>
              </a:rPr>
              <a:t>24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площадки для занятий;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</a:t>
            </a:r>
            <a:r>
              <a:rPr b="1" lang="ru-RU" sz="1800" spc="-1" strike="noStrike" u="sng">
                <a:solidFill>
                  <a:srgbClr val="0070c0"/>
                </a:solidFill>
                <a:uFillTx/>
                <a:latin typeface="Times New Roman"/>
                <a:ea typeface="DejaVu Sans"/>
              </a:rPr>
              <a:t>205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групп для занятий по различным направлениям;</a:t>
            </a:r>
            <a:br/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</a:t>
            </a:r>
            <a:r>
              <a:rPr b="1" lang="ru-RU" sz="1800" spc="-1" strike="noStrike" u="sng">
                <a:solidFill>
                  <a:srgbClr val="0070c0"/>
                </a:solidFill>
                <a:uFillTx/>
                <a:latin typeface="Times New Roman"/>
                <a:ea typeface="DejaVu Sans"/>
              </a:rPr>
              <a:t>77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участников посетили московские театры.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 связи со сложной эпидемиологической обстановкой, связанной с распространением новой коронавирусной инфекции COVID-19, проведение занятий проекта в помещениях временно приостановлено. </a:t>
            </a:r>
            <a:endParaRPr b="0" lang="ru-RU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На данный момент досуговые занятия проводятся в формате онлайн и на свежем воздухе. </a:t>
            </a:r>
            <a:r>
              <a:rPr b="1" lang="ru-RU" sz="1800" spc="-1" strike="noStrike" u="sng">
                <a:solidFill>
                  <a:srgbClr val="0070c0"/>
                </a:solidFill>
                <a:uFillTx/>
                <a:latin typeface="Times New Roman"/>
                <a:ea typeface="DejaVu Sans"/>
              </a:rPr>
              <a:t>11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организаций-участников проводят свои занятия в </a:t>
            </a:r>
            <a:r>
              <a:rPr b="1" lang="ru-RU" sz="1800" spc="-1" strike="noStrike" u="sng">
                <a:solidFill>
                  <a:srgbClr val="0070c0"/>
                </a:solidFill>
                <a:uFillTx/>
                <a:latin typeface="Times New Roman"/>
                <a:ea typeface="DejaVu Sans"/>
              </a:rPr>
              <a:t>43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группах, которые посещают </a:t>
            </a:r>
            <a:r>
              <a:rPr b="1" lang="ru-RU" sz="1800" spc="-1" strike="noStrike" u="sng">
                <a:solidFill>
                  <a:srgbClr val="0070c0"/>
                </a:solidFill>
                <a:uFillTx/>
                <a:latin typeface="Times New Roman"/>
                <a:ea typeface="DejaVu Sans"/>
              </a:rPr>
              <a:t>1243</a:t>
            </a:r>
            <a:r>
              <a:rPr b="0" lang="ru-RU" sz="18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 участника проекта.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717840" y="0"/>
            <a:ext cx="720648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Организации – поставщики в районе Сокольники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(24 организации)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05" name="CustomShape 2"/>
          <p:cNvSpPr/>
          <p:nvPr/>
        </p:nvSpPr>
        <p:spPr>
          <a:xfrm>
            <a:off x="177480" y="653400"/>
            <a:ext cx="4463640" cy="2742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ГБОУ Школа № 1282 «Сокольники»;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ГБОУ Школа № 1530 «Школа Ломоносова»;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ГБУ ДМЦ «Сокольники»;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ГАПОУ ТК № 24;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ГБУЗ «ГКБ им. братьев Бахрушиных»;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РТУ МИРЭА;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ГАУК г. Москвы «ПКиО «Сокольники»;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РГСУ;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-  ООО «ДМА интернешнл»;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ООО фитнес-клуб «КВАНТ»;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АО «Теннисный центр Спартак»;</a:t>
            </a:r>
            <a:endParaRPr b="0" lang="ru-RU" sz="1450" spc="-1" strike="noStrike">
              <a:latin typeface="Arial"/>
            </a:endParaRPr>
          </a:p>
          <a:p>
            <a:pPr marL="181080" indent="-18036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ГБУК Г. МОСКВЫ «КЦ «Акулово»;</a:t>
            </a:r>
            <a:endParaRPr b="0" lang="ru-RU" sz="1450" spc="-1" strike="noStrike">
              <a:latin typeface="Arial"/>
            </a:endParaRPr>
          </a:p>
        </p:txBody>
      </p:sp>
      <p:sp>
        <p:nvSpPr>
          <p:cNvPr id="106" name="CustomShape 3"/>
          <p:cNvSpPr/>
          <p:nvPr/>
        </p:nvSpPr>
        <p:spPr>
          <a:xfrm>
            <a:off x="4275720" y="653400"/>
            <a:ext cx="4156560" cy="2963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АНО «Ветер перемен»;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АНО «ЦП «СОЦИАЛЬНЫЕ ТЕХНОЛОГИИ»; 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ИП Артемова Ю.С.;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ИП Лукин В.В.;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ИП Муравьева И.В.; 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ИП Мурашова О.Ю.; 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ИП Панчехина А.А.;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ИП Пичуев Ю.Л.;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ИП Познанский Д.В.; 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ИП Смолярова Н.А.; 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ООО «Рыжий кот»; </a:t>
            </a:r>
            <a:endParaRPr b="0" lang="ru-RU" sz="1450" spc="-1" strike="noStrike">
              <a:latin typeface="Arial"/>
            </a:endParaRPr>
          </a:p>
          <a:p>
            <a:pPr marL="264960" indent="-169200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45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ООО «Велес Тревэл» </a:t>
            </a:r>
            <a:endParaRPr b="0" lang="ru-RU" sz="145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450" spc="-1" strike="noStrike">
              <a:latin typeface="Arial"/>
            </a:endParaRPr>
          </a:p>
        </p:txBody>
      </p:sp>
      <p:sp>
        <p:nvSpPr>
          <p:cNvPr id="107" name="CustomShape 4"/>
          <p:cNvSpPr/>
          <p:nvPr/>
        </p:nvSpPr>
        <p:spPr>
          <a:xfrm>
            <a:off x="541800" y="3350160"/>
            <a:ext cx="7332840" cy="45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Активности в районе Сокольники (26 активностей)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08" name="CustomShape 5"/>
          <p:cNvSpPr/>
          <p:nvPr/>
        </p:nvSpPr>
        <p:spPr>
          <a:xfrm>
            <a:off x="345600" y="3789000"/>
            <a:ext cx="4128120" cy="328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Информационные технологии;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Английский язык;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Иностранные языки;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Здорово жить;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Пение;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Рисование;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Художественно-прикладное творчество;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История, искусство, краеведение;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Домоводство;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Красота и стиль;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Образовательный практикум;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Экология жизни;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Интеллектуальные игры;</a:t>
            </a:r>
            <a:endParaRPr b="0" lang="ru-RU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500" spc="-1" strike="noStrike">
              <a:latin typeface="Arial"/>
            </a:endParaRPr>
          </a:p>
        </p:txBody>
      </p:sp>
      <p:sp>
        <p:nvSpPr>
          <p:cNvPr id="109" name="CustomShape 6"/>
          <p:cNvSpPr/>
          <p:nvPr/>
        </p:nvSpPr>
        <p:spPr>
          <a:xfrm>
            <a:off x="4572000" y="3787200"/>
            <a:ext cx="4128120" cy="328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Гимнастика;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ОФП;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Фитнес-тренажеры;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Скандинавская ходьба;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Танцы;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Лыжи;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Коньки;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Велоспорт;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Спортивные игры; 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Московский театрал;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Психология и коммуникации;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Пеший лекторий;</a:t>
            </a:r>
            <a:endParaRPr b="0" lang="ru-RU" sz="1500" spc="-1" strike="noStrike">
              <a:latin typeface="Arial"/>
            </a:endParaRPr>
          </a:p>
          <a:p>
            <a:pPr marL="285840" indent="-285120" algn="just">
              <a:lnSpc>
                <a:spcPct val="100000"/>
              </a:lnSpc>
              <a:buClr>
                <a:srgbClr val="0070c0"/>
              </a:buClr>
              <a:buFont typeface="StarSymbol"/>
              <a:buChar char="-"/>
            </a:pPr>
            <a:r>
              <a:rPr b="0" lang="ru-RU" sz="1500" spc="-1" strike="noStrike">
                <a:solidFill>
                  <a:srgbClr val="0070c0"/>
                </a:solidFill>
                <a:latin typeface="Times New Roman"/>
                <a:ea typeface="DejaVu Sans"/>
              </a:rPr>
              <a:t>Финансовая и правовая грамотность.</a:t>
            </a:r>
            <a:endParaRPr b="0" lang="ru-RU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16330</TotalTime>
  <Application>LibreOffice/6.2.0.3$Windows_x86 LibreOffice_project/98c6a8a1c6c7b144ce3cc729e34964b47ce25d62</Application>
  <Words>2373</Words>
  <Paragraphs>252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2020-01-21T10:49:04Z</dcterms:created>
  <dc:creator>user</dc:creator>
  <dc:description/>
  <dc:language>ru-RU</dc:language>
  <cp:lastModifiedBy/>
  <cp:lastPrinted>2022-01-13T10:43:08Z</cp:lastPrinted>
  <dcterms:modified xsi:type="dcterms:W3CDTF">2022-01-21T16:20:53Z</dcterms:modified>
  <cp:revision>206</cp:revision>
  <dc:subject/>
  <dc:title>ИНФОРМАЦИЯ директора Государственного бюджетного учреждения Территориальный центр социального обслуживания «Сокольники» Степановой О.А. об итогах работы филиала «Богородское» за 2019 год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2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18</vt:i4>
  </property>
</Properties>
</file>