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7" r:id="rId2"/>
    <p:sldId id="260" r:id="rId3"/>
    <p:sldId id="283" r:id="rId4"/>
    <p:sldId id="261" r:id="rId5"/>
    <p:sldId id="302" r:id="rId6"/>
    <p:sldId id="262" r:id="rId7"/>
    <p:sldId id="271" r:id="rId8"/>
    <p:sldId id="294" r:id="rId9"/>
    <p:sldId id="303" r:id="rId10"/>
    <p:sldId id="304" r:id="rId11"/>
    <p:sldId id="305" r:id="rId12"/>
    <p:sldId id="306" r:id="rId13"/>
    <p:sldId id="307" r:id="rId14"/>
    <p:sldId id="308" r:id="rId15"/>
    <p:sldId id="311" r:id="rId16"/>
    <p:sldId id="312" r:id="rId17"/>
    <p:sldId id="314" r:id="rId18"/>
    <p:sldId id="313" r:id="rId19"/>
    <p:sldId id="315" r:id="rId20"/>
    <p:sldId id="316" r:id="rId21"/>
    <p:sldId id="317" r:id="rId22"/>
    <p:sldId id="318" r:id="rId23"/>
    <p:sldId id="282" r:id="rId2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Возраст работников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9768543584190579"/>
          <c:w val="0.73470907041755518"/>
          <c:h val="0.8023144734760110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Возраст работников</c:v>
                </c:pt>
              </c:strCache>
            </c:strRef>
          </c:tx>
          <c:explosion val="25"/>
          <c:dPt>
            <c:idx val="1"/>
            <c:bubble3D val="0"/>
            <c:explosion val="10"/>
            <c:extLst xmlns:c16r2="http://schemas.microsoft.com/office/drawing/2015/06/chart">
              <c:ext xmlns:c16="http://schemas.microsoft.com/office/drawing/2014/chart" uri="{C3380CC4-5D6E-409C-BE32-E72D297353CC}">
                <c16:uniqueId val="{00000000-2A13-4D6A-883D-7096EDA02944}"/>
              </c:ext>
            </c:extLst>
          </c:dPt>
          <c:dLbls>
            <c:dLbl>
              <c:idx val="3"/>
              <c:layout>
                <c:manualLayout>
                  <c:x val="0.10421385663090356"/>
                  <c:y val="7.484395673208027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13-4D6A-883D-7096EDA02944}"/>
                </c:ext>
              </c:extLst>
            </c:dLbl>
            <c:dLbl>
              <c:idx val="4"/>
              <c:layout>
                <c:manualLayout>
                  <c:x val="6.0545644895749311E-2"/>
                  <c:y val="0.118048331330188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13-4D6A-883D-7096EDA02944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до 35 лет</c:v>
                </c:pt>
                <c:pt idx="1">
                  <c:v>от 36 до 50 лет</c:v>
                </c:pt>
                <c:pt idx="2">
                  <c:v>от 51 до 55 лет</c:v>
                </c:pt>
                <c:pt idx="3">
                  <c:v>от 55 до 60 лет</c:v>
                </c:pt>
                <c:pt idx="4">
                  <c:v>от 60 до 65 лет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0.22</c:v>
                </c:pt>
                <c:pt idx="1">
                  <c:v>0.43</c:v>
                </c:pt>
                <c:pt idx="2">
                  <c:v>0.19</c:v>
                </c:pt>
                <c:pt idx="3">
                  <c:v>0.1</c:v>
                </c:pt>
                <c:pt idx="4">
                  <c:v>0.06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A13-4D6A-883D-7096EDA029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9534020971680499"/>
          <c:y val="0.29870797184151254"/>
          <c:w val="0.29881283861676777"/>
          <c:h val="0.5289900448771685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Образование работников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9768543584190579"/>
          <c:w val="0.73470907041755518"/>
          <c:h val="0.8023144734760110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Образование работников</c:v>
                </c:pt>
              </c:strCache>
            </c:strRef>
          </c:tx>
          <c:explosion val="25"/>
          <c:dPt>
            <c:idx val="1"/>
            <c:bubble3D val="0"/>
            <c:explosion val="1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DCF-4645-8F8C-FF74C32442A6}"/>
              </c:ext>
            </c:extLst>
          </c:dPt>
          <c:dPt>
            <c:idx val="2"/>
            <c:bubble3D val="0"/>
            <c:explosion val="8"/>
            <c:extLst xmlns:c16r2="http://schemas.microsoft.com/office/drawing/2015/06/chart">
              <c:ext xmlns:c16="http://schemas.microsoft.com/office/drawing/2014/chart" uri="{C3380CC4-5D6E-409C-BE32-E72D297353CC}">
                <c16:uniqueId val="{00000001-0DCF-4645-8F8C-FF74C32442A6}"/>
              </c:ext>
            </c:extLst>
          </c:dPt>
          <c:dLbls>
            <c:dLbl>
              <c:idx val="0"/>
              <c:layout>
                <c:manualLayout>
                  <c:x val="-8.7463260886379401E-2"/>
                  <c:y val="0.108051125632505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DCF-4645-8F8C-FF74C32442A6}"/>
                </c:ext>
              </c:extLst>
            </c:dLbl>
            <c:dLbl>
              <c:idx val="3"/>
              <c:layout>
                <c:manualLayout>
                  <c:x val="0.10421385663090356"/>
                  <c:y val="7.484395673208027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CF-4645-8F8C-FF74C32442A6}"/>
                </c:ext>
              </c:extLst>
            </c:dLbl>
            <c:dLbl>
              <c:idx val="4"/>
              <c:layout>
                <c:manualLayout>
                  <c:x val="6.0545644895749311E-2"/>
                  <c:y val="0.118048331330188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DCF-4645-8F8C-FF74C32442A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среднее</c:v>
                </c:pt>
                <c:pt idx="1">
                  <c:v>среднее-специальное</c:v>
                </c:pt>
                <c:pt idx="2">
                  <c:v>высшее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 formatCode="0.00%">
                  <c:v>0.122</c:v>
                </c:pt>
                <c:pt idx="1">
                  <c:v>0.33</c:v>
                </c:pt>
                <c:pt idx="2" formatCode="0.00%">
                  <c:v>0.54800000000000004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0DCF-4645-8F8C-FF74C3244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9534020971680499"/>
          <c:y val="0.29870797184151254"/>
          <c:w val="0.29881283861676777"/>
          <c:h val="0.5289900448771685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Стаж работы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9768543584190579"/>
          <c:w val="0.73470907041755518"/>
          <c:h val="0.8023144734760110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Стаж работы</c:v>
                </c:pt>
              </c:strCache>
            </c:strRef>
          </c:tx>
          <c:explosion val="25"/>
          <c:dPt>
            <c:idx val="1"/>
            <c:bubble3D val="0"/>
            <c:explosion val="10"/>
            <c:extLst xmlns:c16r2="http://schemas.microsoft.com/office/drawing/2015/06/chart">
              <c:ext xmlns:c16="http://schemas.microsoft.com/office/drawing/2014/chart" uri="{C3380CC4-5D6E-409C-BE32-E72D297353CC}">
                <c16:uniqueId val="{00000000-ACBD-41DB-8AB6-DD095A08513B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до 3 лет</c:v>
                </c:pt>
                <c:pt idx="1">
                  <c:v>от 3-5 лет</c:v>
                </c:pt>
                <c:pt idx="2">
                  <c:v>от 5-10 лет</c:v>
                </c:pt>
                <c:pt idx="3">
                  <c:v>свыше 10 лет</c:v>
                </c:pt>
                <c:pt idx="4">
                  <c:v>свыше 20 лет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0.23</c:v>
                </c:pt>
                <c:pt idx="1">
                  <c:v>0.16</c:v>
                </c:pt>
                <c:pt idx="2" formatCode="0.00%">
                  <c:v>0.20399999999999999</c:v>
                </c:pt>
                <c:pt idx="3" formatCode="0.00%">
                  <c:v>0.20399999999999999</c:v>
                </c:pt>
                <c:pt idx="4" formatCode="0.00%">
                  <c:v>5.6000000000000001E-2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CBD-41DB-8AB6-DD095A0851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9534020971680499"/>
          <c:y val="0.29870797184151254"/>
          <c:w val="0.29881283861676777"/>
          <c:h val="0.5289900448771685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71030183727034"/>
          <c:y val="6.6579330691651534E-2"/>
          <c:w val="0.85270636482939632"/>
          <c:h val="0.7809527336468787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76200"/>
          </c:spPr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mtClean="0"/>
                      <a:t>3613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r>
                      <a:rPr lang="ru-RU" smtClean="0"/>
                      <a:t>7</a:t>
                    </a:r>
                    <a:r>
                      <a:rPr lang="en-US" smtClean="0"/>
                      <a:t>00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mtClean="0"/>
                      <a:t>40</a:t>
                    </a:r>
                    <a:r>
                      <a:rPr lang="en-US" smtClean="0"/>
                      <a:t>16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3645833333333254E-2"/>
                  <c:y val="-7.833728351170857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1</a:t>
                    </a:r>
                    <a:r>
                      <a:rPr lang="en-US" dirty="0" smtClean="0"/>
                      <a:t>32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ru-RU" smtClean="0"/>
                      <a:t>3</a:t>
                    </a:r>
                    <a:r>
                      <a:rPr lang="en-US" smtClean="0"/>
                      <a:t>50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3613</c:v>
                </c:pt>
                <c:pt idx="1">
                  <c:v>3700</c:v>
                </c:pt>
                <c:pt idx="2">
                  <c:v>4016</c:v>
                </c:pt>
                <c:pt idx="3">
                  <c:v>4132</c:v>
                </c:pt>
                <c:pt idx="4">
                  <c:v>4350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CD5-4EAD-AF50-6563EFB60DA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55752320"/>
        <c:axId val="155753856"/>
      </c:lineChart>
      <c:catAx>
        <c:axId val="15575232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55753856"/>
        <c:crosses val="autoZero"/>
        <c:auto val="1"/>
        <c:lblAlgn val="ctr"/>
        <c:lblOffset val="100"/>
        <c:noMultiLvlLbl val="0"/>
      </c:catAx>
      <c:valAx>
        <c:axId val="155753856"/>
        <c:scaling>
          <c:orientation val="minMax"/>
          <c:min val="3000"/>
        </c:scaling>
        <c:delete val="0"/>
        <c:axPos val="l"/>
        <c:numFmt formatCode="General" sourceLinked="1"/>
        <c:majorTickMark val="out"/>
        <c:minorTickMark val="none"/>
        <c:tickLblPos val="nextTo"/>
        <c:crossAx val="1557523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763D0-CB83-46E3-B851-38BC858ED1E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629"/>
            <a:ext cx="5438140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5659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9671"/>
            <a:ext cx="2945659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E86BCA-CE99-4B14-A44A-11A7BD75C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604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7FA9B2-E47E-46D3-B880-14F6FEA5780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288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80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49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91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36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627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32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364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44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529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94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88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071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4536504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b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 ТЦСО «</a:t>
            </a:r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Сокольники» </a:t>
            </a: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работе в 2020 году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91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5073" y="0"/>
            <a:ext cx="757316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Организации </a:t>
            </a:r>
            <a:r>
              <a:rPr lang="ru-RU" sz="25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поставщики </a:t>
            </a: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районе </a:t>
            </a:r>
            <a:r>
              <a:rPr lang="ru-RU" sz="25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Сокольники </a:t>
            </a:r>
          </a:p>
          <a:p>
            <a:pPr algn="ctr"/>
            <a:r>
              <a:rPr lang="ru-RU" sz="25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(20 организаций)</a:t>
            </a:r>
            <a:endParaRPr lang="ru-RU" sz="2500" b="1" dirty="0">
              <a:solidFill>
                <a:schemeClr val="tx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025" y="698028"/>
            <a:ext cx="446449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lvl="0" indent="-180975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Школа № 1282 «Сокольники»;</a:t>
            </a:r>
          </a:p>
          <a:p>
            <a:pPr marL="180975" indent="-180975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Школа № 1530 «Школа Ломоносова»;</a:t>
            </a:r>
          </a:p>
          <a:p>
            <a:pPr marL="180975" lvl="0" indent="-180975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 ДМЦ «Сокольники»;</a:t>
            </a:r>
          </a:p>
          <a:p>
            <a:pPr marL="180975" indent="-180975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ГАПОУ ТК № 24;</a:t>
            </a:r>
          </a:p>
          <a:p>
            <a:pPr marL="180975" lvl="0" indent="-180975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ГБУЗ «ГКБ им. братьев Бахрушиных»;</a:t>
            </a:r>
          </a:p>
          <a:p>
            <a:pPr marL="180975" lvl="0" indent="-180975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РТУ МИРЭА;</a:t>
            </a:r>
          </a:p>
          <a:p>
            <a:pPr marL="180975" lvl="0" indent="-180975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ГАУК г. Москвы «</a:t>
            </a:r>
            <a:r>
              <a:rPr lang="ru-RU" sz="1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ПКиО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«Сокольники»;</a:t>
            </a:r>
          </a:p>
          <a:p>
            <a:pPr marL="180975" indent="-180975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ГАОУ ДПО «</a:t>
            </a:r>
            <a:r>
              <a:rPr lang="ru-RU" sz="1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ТемоЦентр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180975" indent="-180975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РГСУ;</a:t>
            </a:r>
          </a:p>
          <a:p>
            <a:pPr marL="180975" indent="-180975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ГАОУ ДПО МЦРКПО;</a:t>
            </a:r>
          </a:p>
          <a:p>
            <a:pPr lvl="0"/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21654" y="700363"/>
            <a:ext cx="488005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5113" lvl="0" indent="-169863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ООО «АПС-групп»;</a:t>
            </a:r>
          </a:p>
          <a:p>
            <a:pPr marL="265113" lvl="0" indent="-169863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ООО «ДМА интернешнл»;</a:t>
            </a:r>
          </a:p>
          <a:p>
            <a:pPr marL="265113" lvl="0" indent="-169863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ООО фитнес-клуб «КВАНТ»;</a:t>
            </a:r>
          </a:p>
          <a:p>
            <a:pPr marL="265113" lvl="0" indent="-169863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«Студия танца БЭСТ Натальи Михайловой»;</a:t>
            </a:r>
          </a:p>
          <a:p>
            <a:pPr marL="265113" indent="-169863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«АРТМОСФЕРА»;</a:t>
            </a:r>
          </a:p>
          <a:p>
            <a:pPr marL="265113" indent="-169863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 «Теннисный центр Спартак»;</a:t>
            </a:r>
          </a:p>
          <a:p>
            <a:pPr marL="265113" indent="-169863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 «Ветер перемен»;</a:t>
            </a:r>
          </a:p>
          <a:p>
            <a:pPr marL="265113" lvl="0" indent="-169863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 «ЦП «СОЦИАЛЬНЫЕ ТЕХНОЛОГИИ»; </a:t>
            </a:r>
          </a:p>
          <a:p>
            <a:pPr marL="265113" indent="-169863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 Артемова Ю.С.;</a:t>
            </a:r>
          </a:p>
          <a:p>
            <a:pPr marL="265113" lvl="0" indent="-169863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 Пичуев Ю.Л.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437" y="3254908"/>
            <a:ext cx="756444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Активности в районе </a:t>
            </a:r>
            <a:r>
              <a:rPr lang="ru-RU" sz="25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Сокольники (23 активности)</a:t>
            </a:r>
            <a:endParaRPr lang="ru-RU" sz="2500" b="1" dirty="0">
              <a:solidFill>
                <a:schemeClr val="tx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3295" y="3789040"/>
            <a:ext cx="412870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технологии;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 язык;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языки;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 жить;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Пение;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Рисование;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Художественно-прикладное творчество;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История, искусство, краеведение;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Домоводство;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Красота и стиль;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практикум;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 жизни</a:t>
            </a:r>
          </a:p>
          <a:p>
            <a:pPr marL="285750" lvl="0" indent="-285750" algn="just">
              <a:buFontTx/>
              <a:buChar char="-"/>
            </a:pP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0032" y="3757474"/>
            <a:ext cx="41287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Гимнастика;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ОФП;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Фитнес-тренажеры;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Скандинавская ходьба;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Танцы;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Лыжи;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Коньки;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Велоспорт;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игры; 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и коммуникации;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Пеший лекторий.</a:t>
            </a:r>
          </a:p>
          <a:p>
            <a:pPr marL="285750" indent="-285750" algn="just">
              <a:buFontTx/>
              <a:buChar char="-"/>
            </a:pP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489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79512" y="-135396"/>
            <a:ext cx="878497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социальный центр</a:t>
            </a:r>
            <a:endParaRPr lang="ru-RU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2780928"/>
            <a:ext cx="884693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социальный центр» включает в себя 7 уникальных локаций: </a:t>
            </a:r>
          </a:p>
          <a:p>
            <a:pPr marL="285750" indent="-285750" algn="just">
              <a:buFontTx/>
              <a:buChar char="-"/>
            </a:pP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многофункциональный </a:t>
            </a:r>
            <a:r>
              <a:rPr lang="ru-RU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актовый зал, </a:t>
            </a:r>
            <a:endParaRPr lang="ru-RU" sz="17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</a:t>
            </a:r>
            <a:r>
              <a:rPr lang="ru-RU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зал, </a:t>
            </a:r>
            <a:endParaRPr lang="ru-RU" sz="17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кулинарная мастерская, </a:t>
            </a:r>
          </a:p>
          <a:p>
            <a:pPr marL="285750" indent="-285750" algn="just">
              <a:buFontTx/>
              <a:buChar char="-"/>
            </a:pP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шумная гостиная, </a:t>
            </a:r>
          </a:p>
          <a:p>
            <a:pPr marL="285750" indent="-285750" algn="just">
              <a:buFontTx/>
              <a:buChar char="-"/>
            </a:pP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 медиагостиных, </a:t>
            </a:r>
          </a:p>
          <a:p>
            <a:pPr marL="285750" indent="-285750" algn="just">
              <a:buFontTx/>
              <a:buChar char="-"/>
            </a:pP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тихая гостиная, </a:t>
            </a:r>
          </a:p>
          <a:p>
            <a:pPr marL="285750" indent="-285750" algn="just">
              <a:buFontTx/>
              <a:buChar char="-"/>
            </a:pP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мастерская.</a:t>
            </a:r>
            <a:endParaRPr lang="ru-RU" sz="17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3" y="548680"/>
            <a:ext cx="8784975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2020 г. в районе Сокольники начал свою работу отдел «Мой социальный центр» по адресу: г. Москва, ул. Бабаевская, д.6.</a:t>
            </a:r>
          </a:p>
          <a:p>
            <a:pPr algn="just"/>
            <a:endParaRPr lang="ru-RU" sz="17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социальный центр» − новое городское клубное пространство, открытое для всех, созданное с особым вниманием к жителям Москвы старше 55 лет. Это место живого общения, где жители района могут проводить время с семьёй, друзьями, встретить людей со схожими интересами и ценностями.</a:t>
            </a:r>
          </a:p>
        </p:txBody>
      </p:sp>
    </p:spTree>
    <p:extLst>
      <p:ext uri="{BB962C8B-B14F-4D97-AF65-F5344CB8AC3E}">
        <p14:creationId xmlns:p14="http://schemas.microsoft.com/office/powerpoint/2010/main" val="321545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116632"/>
            <a:ext cx="8229600" cy="755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социальный центр</a:t>
            </a:r>
            <a:endParaRPr lang="ru-RU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068960"/>
            <a:ext cx="8680034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2 октября 2020 года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социальный центр» переведен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онлайн-режим работы. В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режиме онлайн функционируют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клубов, в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участвуют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638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 </a:t>
            </a:r>
          </a:p>
          <a:p>
            <a:pPr algn="just"/>
            <a:endParaRPr lang="ru-RU" sz="17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того, сотрудниками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созданы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тематических рубрик в социальных сетях, например, рубрика «Пойми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внука», где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самые сотрудники рассказывают про молодежные сленговые слова или «Экскурсии в вашем смартфоне», просматривая которые можно виртуально побывать в различных уголках страны и мира прямо с экрана смартфона.</a:t>
            </a:r>
            <a:endParaRPr lang="ru-RU" sz="17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143401"/>
            <a:ext cx="882405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открытия «Мой социальный центр» в районе Сокольники посетили </a:t>
            </a:r>
            <a:r>
              <a:rPr lang="ru-RU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1957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человек. </a:t>
            </a:r>
          </a:p>
          <a:p>
            <a:pPr algn="ctr"/>
            <a:endParaRPr lang="ru-RU" sz="17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Создано </a:t>
            </a:r>
            <a:r>
              <a:rPr lang="ru-RU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самоорганизованное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клубное объединение. Особой популярностью пользуются клубы танцевальной, вокальной направленности, а также, направленные на ЗОЖ. </a:t>
            </a:r>
          </a:p>
        </p:txBody>
      </p:sp>
    </p:spTree>
    <p:extLst>
      <p:ext uri="{BB962C8B-B14F-4D97-AF65-F5344CB8AC3E}">
        <p14:creationId xmlns:p14="http://schemas.microsoft.com/office/powerpoint/2010/main" val="295901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</a:t>
            </a:r>
            <a:r>
              <a:rPr lang="ru-RU" sz="2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Советом депутатов муниципального округа Сокольники</a:t>
            </a:r>
            <a:endParaRPr lang="ru-RU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412776"/>
            <a:ext cx="8824050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санитарно-гигиенических, патронажных услуг и услуг по комплексной уборке квартиры</a:t>
            </a:r>
          </a:p>
          <a:p>
            <a:pPr algn="ctr"/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Выражаем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Совету депутатов и аппарату Совета депутатов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Сокольники  за предоставление   услуг по уборке квартир, санитарно-гигиенических услуг и социального патронажа для одиноких и одиноко проживающих граждан района Сокольники, находящихся на надомном обслуживании в ГБУ ТЦСО «Сокольники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     </a:t>
            </a:r>
            <a:endParaRPr lang="ru-RU" sz="17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За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счет средств аппарата Совета депутатов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Сокольники 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 оказаны:</a:t>
            </a:r>
          </a:p>
          <a:p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по комплексной уборке квартир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105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чел./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 услуг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санитарно-гигиенические услуги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55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чел./ 250 услуг, </a:t>
            </a:r>
          </a:p>
          <a:p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патронажные социальные услуги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16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чел./ 350 услуг. </a:t>
            </a:r>
          </a:p>
        </p:txBody>
      </p:sp>
    </p:spTree>
    <p:extLst>
      <p:ext uri="{BB962C8B-B14F-4D97-AF65-F5344CB8AC3E}">
        <p14:creationId xmlns:p14="http://schemas.microsoft.com/office/powerpoint/2010/main" val="532575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 развития </a:t>
            </a:r>
            <a:r>
              <a:rPr lang="ru-RU" sz="2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2021 год</a:t>
            </a:r>
            <a:endParaRPr lang="ru-RU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412776"/>
            <a:ext cx="882405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Главной задачей является выполнение государственного задания в полном объёме и повышение качества оказываемых услуг.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разработку новых и реализацию действующих  социальных программ  и проектов на основе современных технологий, направленных на развитие качественных и количественных показателей предоставления социальных услуг.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новых помещений для адаптации и создания комфортных условий для всех категорий граждан.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организации приема населения и улучшение качества обслуживания жителей района.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эффективной кадровой политики, повышения результативности труда сотрудников.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материально-технической базы учреждения.</a:t>
            </a:r>
          </a:p>
          <a:p>
            <a:endParaRPr lang="ru-RU" sz="17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17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342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09" y="116632"/>
            <a:ext cx="8856983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2020 году</a:t>
            </a:r>
            <a:endParaRPr lang="ru-RU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5496" y="1196752"/>
            <a:ext cx="9108504" cy="489654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-457200" algn="just">
              <a:buFont typeface="+mj-lt"/>
              <a:buAutoNum type="arabicPeriod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Проведён мониторинг, не менее 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85%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количества 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пенсионеров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районе (путём анкетирования и телефонных опросов), на предмет выявления наиболее востребованных социальных 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услуг.</a:t>
            </a: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457200" algn="just">
              <a:buFont typeface="+mj-lt"/>
              <a:buAutoNum type="arabicPeriod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Предоставлены платные услуги гражданам во всех формах социального обслуживания.</a:t>
            </a:r>
          </a:p>
          <a:p>
            <a:pPr marL="0" indent="-457200" algn="just">
              <a:buFont typeface="+mj-lt"/>
              <a:buAutoNum type="arabicPeriod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Увеличена доля 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приносящей доход деятельности на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%. </a:t>
            </a: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457200" algn="just">
              <a:buFont typeface="+mj-lt"/>
              <a:buAutoNum type="arabicPeriod"/>
            </a:pP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Получены (на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праве оперативного 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и на правах аренды)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помещения для организации деятельности учреждения с комфортными условиями для получателей социальных услуг и сотрудников учреждения </a:t>
            </a: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457200" algn="just">
              <a:buFont typeface="+mj-lt"/>
              <a:buAutoNum type="arabicPeriod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Пройдено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100%, поэтапное, в течение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2019-2020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повышение квалификации сотрудников на знание нормативно-правовой  базы и  на соответствие Стандартам.</a:t>
            </a:r>
          </a:p>
          <a:p>
            <a:pPr marL="0" indent="-457200" algn="just">
              <a:buFont typeface="+mj-lt"/>
              <a:buAutoNum type="arabicPeriod"/>
            </a:pP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Уменьшено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граждан, ожидающих предоставления услуг (получение технических средств реабилитации и оформление компенсации за самостоятельно приобретённые технические средства реабилитации) на 30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счет доставки 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ТСР на дом и организации выездной реабилитации).</a:t>
            </a: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619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116632"/>
            <a:ext cx="8928991" cy="13681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состояния и текущей деятельности учреждения: качество услуг (работ)</a:t>
            </a:r>
            <a:endParaRPr lang="ru-RU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860313"/>
              </p:ext>
            </p:extLst>
          </p:nvPr>
        </p:nvGraphicFramePr>
        <p:xfrm>
          <a:off x="143508" y="1772815"/>
          <a:ext cx="8856984" cy="41044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284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284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260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Достижения</a:t>
                      </a:r>
                      <a:endParaRPr lang="ru-RU" sz="16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3903" marR="3903" marT="390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Недостатки</a:t>
                      </a:r>
                      <a:endParaRPr lang="ru-RU" sz="16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3903" marR="3903" marT="3903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6014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Доступность среды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3903" marR="3903" marT="39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Большое количество отчетной документации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3903" marR="3903" marT="3903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5224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Информационная открытость учреждения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3903" marR="3903" marT="39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Недостаточное материально-техническое оснащение помещений, специально-оборудованных помещений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3903" marR="3903" marT="3903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6014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Востребованность в предоставлении услуг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3903" marR="3903" marT="39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Несовершенство базы ИС РПСУ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3903" marR="3903" marT="3903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967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Развитие межведомственного взаимодействия 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3903" marR="3903" marT="39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Нехватка специалистов узкого </a:t>
                      </a:r>
                      <a:r>
                        <a:rPr lang="ru-RU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профиля</a:t>
                      </a:r>
                    </a:p>
                    <a:p>
                      <a:pPr algn="l" fontAlgn="t"/>
                      <a:r>
                        <a:rPr lang="ru-RU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(инструктор </a:t>
                      </a:r>
                      <a:r>
                        <a:rPr lang="ru-RU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АФК, </a:t>
                      </a:r>
                      <a:r>
                        <a:rPr lang="ru-RU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врач-</a:t>
                      </a:r>
                      <a:r>
                        <a:rPr lang="ru-RU" sz="1600" u="none" strike="noStrike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гериатор</a:t>
                      </a:r>
                      <a:r>
                        <a:rPr lang="ru-RU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и т.д.) 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3903" marR="3903" marT="3903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5224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Большая вовлеченность граждан старшего поколения в различные культурно-досуговые мероприятия районов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3903" marR="3903" marT="39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Отсутствие необходимой площади для реализации деятельности учреждения в полном объеме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3903" marR="3903" marT="3903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5224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Высокий рейтинг учреждения на основании проведенной независимой оценки качества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3903" marR="3903" marT="3903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3903" marR="3903" marT="3903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9107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09" y="7485"/>
            <a:ext cx="8928991" cy="7130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база</a:t>
            </a:r>
            <a:endParaRPr lang="ru-RU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1204" y="620688"/>
            <a:ext cx="8928992" cy="388843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имущества находящегося на балансе учреждения (оборудование, инвентарь) – 133 842 714 руб. 55 коп.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зданий и сооружений, находящихся на балансе учреждения – 253 956 527 руб.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 коп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пользования активами (аренда) – 72 236 040 руб. 76 коп.</a:t>
            </a: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улучшения материально-технической базы в 2020 году приобретено оборудование: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1. Шведские стенки;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2. </a:t>
            </a:r>
            <a:r>
              <a:rPr lang="ru-RU" sz="1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отомед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3. многофункциональные силовые тренажеры;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4. тренажер ударно-волновой силы (</a:t>
            </a:r>
            <a:r>
              <a:rPr lang="ru-RU" sz="1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Куматур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5. скамья силовая универсальная;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6.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автоматизированные рабочие 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места, принтеры, МФУ;</a:t>
            </a: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7.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офисная 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мебель;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8. расходные материалы для организации досуга в локациях отдела «Мой социальный центр».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улучшение материально-технической базы учреждения в 2020 году потрачено более 11 000 000 руб.</a:t>
            </a: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3528" y="5085184"/>
            <a:ext cx="8626701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модернизация пожарной сигнализации. </a:t>
            </a:r>
          </a:p>
          <a:p>
            <a:pPr algn="just">
              <a:spcBef>
                <a:spcPct val="20000"/>
              </a:spcBef>
            </a:pPr>
            <a:r>
              <a:rPr lang="ru-RU" sz="1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Установлены кнопки тревожной сигнализации по адресу: г. Москва, ул. Бабаевская, д.6.</a:t>
            </a:r>
          </a:p>
          <a:p>
            <a:pPr algn="just">
              <a:spcBef>
                <a:spcPct val="20000"/>
              </a:spcBef>
            </a:pPr>
            <a:r>
              <a:rPr lang="ru-RU" sz="1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Разработан паспорт антитеррористической защищенности учреждения.</a:t>
            </a:r>
          </a:p>
          <a:p>
            <a:pPr algn="just">
              <a:spcBef>
                <a:spcPct val="20000"/>
              </a:spcBef>
            </a:pPr>
            <a:r>
              <a:rPr lang="ru-RU" sz="1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Установлена система видеонаблюдения по адресу: г. Москва, ул. Бабаевская, д.6.</a:t>
            </a:r>
          </a:p>
          <a:p>
            <a:endParaRPr lang="ru-RU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175187" y="4443035"/>
            <a:ext cx="8784975" cy="641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безопасность учреждения </a:t>
            </a:r>
            <a:endParaRPr lang="ru-RU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024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3" cy="641008"/>
          </a:xfrm>
        </p:spPr>
        <p:txBody>
          <a:bodyPr/>
          <a:lstStyle/>
          <a:p>
            <a:pPr marL="0" indent="0" algn="ctr">
              <a:buNone/>
            </a:pP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</a:t>
            </a:r>
            <a:r>
              <a:rPr lang="ru-RU" sz="3200" b="0" dirty="0" smtClean="0">
                <a:solidFill>
                  <a:schemeClr val="accent6">
                    <a:lumMod val="75000"/>
                  </a:schemeClr>
                </a:solidFill>
                <a:effectLst/>
                <a:latin typeface="Arial Nova Cond Light" panose="020B0306020202020204" pitchFamily="34" charset="0"/>
              </a:rPr>
              <a:t> </a:t>
            </a: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енциал</a:t>
            </a:r>
            <a:endParaRPr lang="ru-RU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79512" y="836712"/>
            <a:ext cx="8712968" cy="86409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45720" indent="0" algn="ctr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 штату: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573,75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ед.</a:t>
            </a:r>
          </a:p>
          <a:p>
            <a:pPr marL="45720" indent="0" algn="ctr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 списку: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503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ед. (укомплектованность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88%)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09114233"/>
              </p:ext>
            </p:extLst>
          </p:nvPr>
        </p:nvGraphicFramePr>
        <p:xfrm>
          <a:off x="173496" y="1720171"/>
          <a:ext cx="4344144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801530703"/>
              </p:ext>
            </p:extLst>
          </p:nvPr>
        </p:nvGraphicFramePr>
        <p:xfrm>
          <a:off x="4572000" y="1772816"/>
          <a:ext cx="4344144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884939431"/>
              </p:ext>
            </p:extLst>
          </p:nvPr>
        </p:nvGraphicFramePr>
        <p:xfrm>
          <a:off x="2195736" y="4005064"/>
          <a:ext cx="4344144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05724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-67"/>
            <a:ext cx="8928991" cy="1700875"/>
          </a:xfrm>
        </p:spPr>
        <p:txBody>
          <a:bodyPr>
            <a:normAutofit/>
          </a:bodyPr>
          <a:lstStyle/>
          <a:p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мероприятия, направленные на развитие кадрового потенциала на 2020 - 2021 </a:t>
            </a:r>
            <a:r>
              <a:rPr lang="ru-RU" sz="25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857526795"/>
              </p:ext>
            </p:extLst>
          </p:nvPr>
        </p:nvGraphicFramePr>
        <p:xfrm>
          <a:off x="107504" y="1628800"/>
          <a:ext cx="8856985" cy="37264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41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942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323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3620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3887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№ п/п</a:t>
                      </a:r>
                    </a:p>
                  </a:txBody>
                  <a:tcPr marL="3774" marR="3774" marT="3774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 мероприятия</a:t>
                      </a:r>
                    </a:p>
                  </a:txBody>
                  <a:tcPr marL="3774" marR="3774" marT="3774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Категория персонала </a:t>
                      </a:r>
                    </a:p>
                  </a:txBody>
                  <a:tcPr marL="3774" marR="3774" marT="3774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b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Ожидаемый результат</a:t>
                      </a:r>
                    </a:p>
                  </a:txBody>
                  <a:tcPr marL="3774" marR="3774" marT="3774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42337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3774" marR="3774" marT="3774" marB="0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командного менеджмента как подход для решения новых задач в быстроизменяющихся условиях</a:t>
                      </a:r>
                    </a:p>
                  </a:txBody>
                  <a:tcPr marL="3774" marR="3774" marT="3774" marB="0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</a:t>
                      </a:r>
                    </a:p>
                  </a:txBody>
                  <a:tcPr marL="3774" marR="3774" marT="3774" marB="0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Самоорганизация и самоуправление совместной деятельностью, взаимный контроль за деятельностью учреждения, взаимопомощь и взаимозаменяемость – «универсальные» специалисты. Коллективная ответственность, повышающая индивидуальную ответственность за результаты труда</a:t>
                      </a:r>
                    </a:p>
                  </a:txBody>
                  <a:tcPr marL="3774" marR="3774" marT="3774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083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3774" marR="3774" marT="3774" marB="0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Повышение </a:t>
                      </a:r>
                      <a:r>
                        <a:rPr lang="ru-RU" sz="12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квалификации</a:t>
                      </a:r>
                      <a:endParaRPr lang="ru-RU" sz="12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74" marR="3774" marT="3774" marB="0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Руководители, специалисты</a:t>
                      </a:r>
                    </a:p>
                  </a:txBody>
                  <a:tcPr marL="3774" marR="3774" marT="3774" marB="0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Рост кадрового потенциала, повышение качества оказания услуг</a:t>
                      </a:r>
                    </a:p>
                  </a:txBody>
                  <a:tcPr marL="3774" marR="3774" marT="3774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083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3774" marR="3774" marT="3774" marB="0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Переподготовка</a:t>
                      </a:r>
                    </a:p>
                  </a:txBody>
                  <a:tcPr marL="3774" marR="3774" marT="3774" marB="0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Руководители, специалисты</a:t>
                      </a:r>
                    </a:p>
                  </a:txBody>
                  <a:tcPr marL="3774" marR="3774" marT="3774" marB="0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Рост кадрового потенциала, повышение качества оказания услуг</a:t>
                      </a:r>
                    </a:p>
                  </a:txBody>
                  <a:tcPr marL="3774" marR="3774" marT="3774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8527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3774" marR="3774" marT="3774" marB="0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20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Наставничество</a:t>
                      </a:r>
                    </a:p>
                  </a:txBody>
                  <a:tcPr marL="3774" marR="3774" marT="3774" marB="0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Молодые специалисты</a:t>
                      </a:r>
                    </a:p>
                  </a:txBody>
                  <a:tcPr marL="3774" marR="3774" marT="3774" marB="0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Рост кадрового потенциала, повышение качества оказания услуг</a:t>
                      </a:r>
                    </a:p>
                  </a:txBody>
                  <a:tcPr marL="3774" marR="3774" marT="3774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3027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5212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Структурные подразделения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 ТЦСО «Сокольники»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ED423345-7CA2-46E8-924B-053B2CC4AB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940000"/>
              </p:ext>
            </p:extLst>
          </p:nvPr>
        </p:nvGraphicFramePr>
        <p:xfrm>
          <a:off x="107504" y="836712"/>
          <a:ext cx="8928992" cy="54364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6264">
                  <a:extLst>
                    <a:ext uri="{9D8B030D-6E8A-4147-A177-3AD203B41FA5}">
                      <a16:colId xmlns:a16="http://schemas.microsoft.com/office/drawing/2014/main" xmlns="" val="910055952"/>
                    </a:ext>
                  </a:extLst>
                </a:gridCol>
                <a:gridCol w="6552728">
                  <a:extLst>
                    <a:ext uri="{9D8B030D-6E8A-4147-A177-3AD203B41FA5}">
                      <a16:colId xmlns:a16="http://schemas.microsoft.com/office/drawing/2014/main" xmlns="" val="3521900449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Сокращенное наименование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оказанной</a:t>
                      </a:r>
                      <a:r>
                        <a:rPr lang="ru-RU" sz="12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помощи за 2020 г. (чел.)</a:t>
                      </a:r>
                      <a:endParaRPr lang="ru-RU" sz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47478084"/>
                  </a:ext>
                </a:extLst>
              </a:tr>
              <a:tr h="71271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 срочного социального обслуживания</a:t>
                      </a:r>
                      <a:r>
                        <a:rPr lang="ru-RU" sz="1200" b="1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(ОССО)</a:t>
                      </a:r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Оказание продуктовой помощи 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u="sng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1612 чел.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Оказание вещевой помощи</a:t>
                      </a:r>
                      <a:r>
                        <a:rPr lang="ru-RU" sz="1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u="sng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 чел.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Обеспечение товарами длительного пользования</a:t>
                      </a:r>
                      <a:r>
                        <a:rPr lang="ru-RU" sz="1000" b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u="sng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315  чел.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Обеспечение горячим питанием  в виде срочной социальной услуги</a:t>
                      </a:r>
                      <a:r>
                        <a:rPr lang="ru-RU" sz="1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 чел. </a:t>
                      </a:r>
                      <a:endParaRPr lang="ru-RU" sz="1000" u="sng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20116504"/>
                  </a:ext>
                </a:extLst>
              </a:tr>
              <a:tr h="324133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Отделения социального обслуживания на дому (ОСО)</a:t>
                      </a:r>
                      <a:endParaRPr lang="ru-RU" sz="12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обслуживание на дому </a:t>
                      </a:r>
                      <a:r>
                        <a:rPr lang="ru-RU" sz="1000" b="1" u="sng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790 ч</a:t>
                      </a:r>
                      <a:r>
                        <a:rPr lang="ru-RU" sz="1000" b="1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ел.</a:t>
                      </a:r>
                      <a:endParaRPr kumimoji="0" lang="ru-RU" sz="1000" b="1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145103301"/>
                  </a:ext>
                </a:extLst>
              </a:tr>
              <a:tr h="5200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Сектор мобильная социальная служба (МСС)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kern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Предоставление срочных разовых социальных услуг на дому гражданам, признанным нуждающимися в социальном обслуживании – </a:t>
                      </a:r>
                      <a:r>
                        <a:rPr lang="ru-RU" sz="1000" b="1" u="sng" kern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735 чел.</a:t>
                      </a:r>
                      <a:endParaRPr lang="ru-RU" sz="1000" b="1" u="sng" kern="12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67613783"/>
                  </a:ext>
                </a:extLst>
              </a:tr>
              <a:tr h="707474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 социальных коммуникаций и активного долголетия (ОСКАД)</a:t>
                      </a:r>
                      <a:endParaRPr lang="ru-RU" sz="12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Участников проекта «Московское долголетие» – </a:t>
                      </a:r>
                      <a:r>
                        <a:rPr lang="ru-RU" sz="1000" b="1" u="sng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3277 чел</a:t>
                      </a:r>
                      <a:r>
                        <a:rPr lang="ru-RU" sz="1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мероприятий (городские, окружные, районные), экскурсий </a:t>
                      </a:r>
                      <a:r>
                        <a:rPr lang="ru-RU" sz="10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kern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000" b="1" u="sng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657 </a:t>
                      </a:r>
                      <a:r>
                        <a:rPr lang="ru-RU" sz="1000" b="1" u="sng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чел. (9 мероприятий, </a:t>
                      </a:r>
                      <a:br>
                        <a:rPr lang="ru-RU" sz="1000" b="1" u="sng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000" b="1" u="sng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экскурсий).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Проект «Добрый автобус» –</a:t>
                      </a:r>
                      <a:r>
                        <a:rPr lang="ru-RU" sz="1000" b="1" u="sng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300 чел.</a:t>
                      </a:r>
                      <a:endParaRPr lang="ru-RU" sz="1000" b="1" u="sng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1164185"/>
                  </a:ext>
                </a:extLst>
              </a:tr>
              <a:tr h="647316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 социальной реабилитации инвалидов (ОСРИ) </a:t>
                      </a:r>
                      <a:endParaRPr lang="ru-RU" sz="12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Оказание реабилитационных услуг</a:t>
                      </a:r>
                      <a:r>
                        <a:rPr lang="ru-RU" sz="1000" kern="12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u="sng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_34  чел.</a:t>
                      </a:r>
                      <a:r>
                        <a:rPr lang="ru-RU" sz="1000" b="1" u="sng" kern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,</a:t>
                      </a:r>
                      <a:r>
                        <a:rPr lang="ru-RU" sz="1000" b="1" u="sng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Содействие в получении комплексной реабилитации в стационарной форме (направление в санатории) </a:t>
                      </a:r>
                      <a:r>
                        <a:rPr lang="ru-RU" sz="1000" b="1" u="sng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__62 чел. </a:t>
                      </a:r>
                      <a:endParaRPr lang="ru-RU" sz="1000" b="1" u="sng" kern="12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90180182"/>
                  </a:ext>
                </a:extLst>
              </a:tr>
              <a:tr h="522214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</a:t>
                      </a:r>
                      <a:r>
                        <a:rPr lang="ru-RU" sz="1200" b="1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выдачи технических средств реабилитации (ПВ ТСР)</a:t>
                      </a:r>
                      <a:endParaRPr lang="ru-RU" sz="12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Обеспечение ТСР, абсорбирующим бельем, оформление компенсации и направлений на изготовление протезно-ортопедическими изделиями</a:t>
                      </a:r>
                      <a:r>
                        <a:rPr lang="ru-RU" sz="1000" kern="12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000" b="1" u="sng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__3879  </a:t>
                      </a:r>
                      <a:r>
                        <a:rPr lang="ru-RU" sz="1000" b="1" u="sng" kern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sz="1000" b="1" u="sng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135121675"/>
                  </a:ext>
                </a:extLst>
              </a:tr>
              <a:tr h="522214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</a:t>
                      </a:r>
                      <a:r>
                        <a:rPr lang="ru-RU" sz="1200" b="1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первичного приема, информации, анализа и прогнозирования (</a:t>
                      </a:r>
                      <a:r>
                        <a:rPr lang="ru-RU" sz="1200" b="1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ОППИАиП</a:t>
                      </a:r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Обследование группы риска – </a:t>
                      </a:r>
                      <a:r>
                        <a:rPr lang="ru-RU" sz="1000" b="1" u="sng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1147 чел. </a:t>
                      </a:r>
                      <a:r>
                        <a:rPr lang="ru-RU" sz="1000" kern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(снято _107 чел., вновь выявлено </a:t>
                      </a:r>
                      <a:r>
                        <a:rPr lang="ru-RU" sz="1000" kern="12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39 </a:t>
                      </a:r>
                      <a:r>
                        <a:rPr lang="ru-RU" sz="1000" kern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Обследование ветеранов ВОВ –  </a:t>
                      </a:r>
                      <a:r>
                        <a:rPr lang="ru-RU" sz="1000" b="1" u="sng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254 чел</a:t>
                      </a:r>
                      <a:r>
                        <a:rPr lang="ru-RU" sz="1000" kern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000" kern="12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(ИВОВ – 14 чел., УВОВ – 38  чел., Труженики тыла – 202 чел.)</a:t>
                      </a:r>
                      <a:endParaRPr lang="ru-RU" sz="1000" kern="120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28263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 «Мой социальный центр» (МСЦ)</a:t>
                      </a:r>
                      <a:endParaRPr lang="ru-RU" sz="12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kern="12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Посетители городского клубного пространства «Мой социальный центр» </a:t>
                      </a:r>
                      <a:r>
                        <a:rPr lang="ru-RU" sz="1000" b="0" kern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1000" kern="12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u="sng" kern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1957 чел.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19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5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приносящей доход деятельности</a:t>
            </a:r>
            <a:endParaRPr lang="ru-RU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965345905"/>
              </p:ext>
            </p:extLst>
          </p:nvPr>
        </p:nvGraphicFramePr>
        <p:xfrm>
          <a:off x="107504" y="1340768"/>
          <a:ext cx="8928992" cy="1744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234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Достижения</a:t>
                      </a:r>
                    </a:p>
                  </a:txBody>
                  <a:tcPr marL="3756" marR="3756" marT="375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Недостатки </a:t>
                      </a:r>
                    </a:p>
                  </a:txBody>
                  <a:tcPr marL="3756" marR="3756" marT="3756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08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Получение </a:t>
                      </a:r>
                      <a:r>
                        <a:rPr lang="ru-RU" sz="14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дополнительного </a:t>
                      </a:r>
                      <a:r>
                        <a:rPr lang="ru-RU" sz="1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дохода на развитие и укрепление материально-технической базы Центра</a:t>
                      </a:r>
                    </a:p>
                  </a:txBody>
                  <a:tcPr marL="3756" marR="3756" marT="375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Нехватка </a:t>
                      </a:r>
                      <a:r>
                        <a:rPr lang="ru-RU" sz="1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сотрудников, имеющих специальную профессиональную подготовку для оказания платных социальных услуг (узкопрофильных</a:t>
                      </a:r>
                      <a:r>
                        <a:rPr lang="ru-RU" sz="14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4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56" marR="3756" marT="3756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08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Получение </a:t>
                      </a:r>
                      <a:r>
                        <a:rPr lang="ru-RU" sz="14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дополнительного </a:t>
                      </a:r>
                      <a:r>
                        <a:rPr lang="ru-RU" sz="1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дохода для материального стимулирования труда работников Центра</a:t>
                      </a:r>
                    </a:p>
                  </a:txBody>
                  <a:tcPr marL="3756" marR="3756" marT="375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56" marR="3756" marT="3756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34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Расширение спектра услуг</a:t>
                      </a:r>
                    </a:p>
                  </a:txBody>
                  <a:tcPr marL="3756" marR="3756" marT="375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756" marR="3756" marT="3756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34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Низкие тарифы на предоставляемые услуги</a:t>
                      </a:r>
                    </a:p>
                  </a:txBody>
                  <a:tcPr marL="3756" marR="3756" marT="375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756" marR="3756" marT="3756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5777" y="3789040"/>
            <a:ext cx="862670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Ключевым фактором развития приносящей доход деятельности является разработка технологических карт по новым платным социальным услугам.</a:t>
            </a:r>
          </a:p>
          <a:p>
            <a:pPr algn="just"/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Технологические карты позволят: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четко описать состав услуги;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рассчитать время предоставления услуги;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её единицу измерения;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её объем;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инструменты, необходимые для предоставления услуг;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рассчитать тариф.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9913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09" y="116632"/>
            <a:ext cx="8856983" cy="6410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развития предоставления социальных услуг на платной основе</a:t>
            </a:r>
            <a:endParaRPr lang="ru-RU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07504" y="836712"/>
            <a:ext cx="8856984" cy="792088"/>
          </a:xfrm>
          <a:prstGeom prst="rect">
            <a:avLst/>
          </a:prstGeom>
        </p:spPr>
        <p:txBody>
          <a:bodyPr/>
          <a:lstStyle/>
          <a:p>
            <a:pPr marL="4572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Источники, приносящие доход деятельности </a:t>
            </a:r>
          </a:p>
          <a:p>
            <a:pPr marL="4572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платные социальные услуги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409374013"/>
              </p:ext>
            </p:extLst>
          </p:nvPr>
        </p:nvGraphicFramePr>
        <p:xfrm>
          <a:off x="1524000" y="1700808"/>
          <a:ext cx="609600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0" y="5075892"/>
            <a:ext cx="864096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/>
              <a:t>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приносящей доход деятельности планируется за счет введения новых услуг: социальное такси,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парикмахер и т.д.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востребованные платные услуги в 2020 году: стрижка волос, приготовление горячей пищи, мытье окон, сопровождение по городу. </a:t>
            </a:r>
            <a:endParaRPr lang="ru-RU" sz="17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473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09" y="7485"/>
            <a:ext cx="8928991" cy="7130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востребованные вопросы жителей</a:t>
            </a:r>
            <a:endParaRPr lang="ru-RU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07504" y="836712"/>
            <a:ext cx="8928992" cy="388843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В связи с введением в городе Москва режима повышенной готовности, с учетом самоизоляции граждан, находящихся в группе риска самые актуальные вопросы, которые приходилось решать сотрудникам учреждения заключались в доставке продуктов питания, лекарственных препаратов, в том числе в Московскую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бласть, порядок подачи документов для получения адресной социальной помощи. 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Все возникающие вопросы решались оперативно, в том числе и вопросы, не связанные с прямой сотрудников учреждения, в том числе доставка лекарственных препаратов по реестрам Департамента здравоохранения города Москвы, не только жителям, находящимся на обслуживании в учреждении, доставка лекарственных препаратов в Московскую область, доставка лекарственных препаратов родственникам обратившихся в учреждение, находящихся в больницах города и др. </a:t>
            </a:r>
          </a:p>
          <a:p>
            <a:pPr marL="0" indent="0" algn="just">
              <a:buNone/>
            </a:pPr>
            <a:endParaRPr lang="ru-RU" sz="1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В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своего выступления хотелось бы отметить, что тесное взаимодействие с Советом депутатов, с управой, с Советом ветеранов, районными общественными организациями считаю непременным условием успеха в нашей работе.</a:t>
            </a:r>
          </a:p>
          <a:p>
            <a:pPr marL="0" indent="0" algn="just">
              <a:buNone/>
            </a:pP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137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51100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1080120"/>
          </a:xfrm>
        </p:spPr>
        <p:txBody>
          <a:bodyPr>
            <a:normAutofit/>
          </a:bodyPr>
          <a:lstStyle/>
          <a:p>
            <a:pPr marL="204111" lvl="0" indent="-204111" defTabSz="804565">
              <a:spcBef>
                <a:spcPts val="0"/>
              </a:spcBef>
            </a:pP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обслуживание на дому с 23.10.2019 г.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836712"/>
            <a:ext cx="8640960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70C0"/>
                </a:solidFill>
              </a:rPr>
              <a:t>	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приказом Департамента труда и социальной защиты населения города Москвы от 05.08.2019г. №722 «О проведении эксперимента по апробации новой методики учета степени ограничения к социальному обслуживанию для определения индивидуальной нуждаемости в социальном обслуживании» и от 21 октября 2019 года №1095 «Об отдельных мерах по дальнейшему совершенствованию механизма социального обслуживания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с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октября по 31 декабря 2019 года на территории Восточного административного округа проходит эксперимент по осуществлению оценки функционального статуса граждан, претендующих на предоставление социального обслуживания.</a:t>
            </a:r>
          </a:p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определения нуждаемости в социальном обслуживании, проводится типизация. Это процесс, в ходе которого специалист – </a:t>
            </a:r>
            <a:r>
              <a:rPr lang="ru-RU" sz="17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типизатор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определяет объем помощи, необходимой пожилым людям и инвалидам. От полученной группы ухода зависит объем и набор услуг. При этом важно не то, чем болен человек, а что он может или не может делать сам, а в чем ему нужна посторонняя помощь. </a:t>
            </a:r>
          </a:p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 типизации составляется индивидуальная программа получателя социальных услуг.</a:t>
            </a:r>
          </a:p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Решение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признании гражданина, нуждающимся в социальных услугах, принимает уполномоченный орган –  Управление социальной защиты населения Восточного административного округа города Москвы. Данное решение является основанием для оказания социальных услуг.</a:t>
            </a:r>
          </a:p>
        </p:txBody>
      </p:sp>
    </p:spTree>
    <p:extLst>
      <p:ext uri="{BB962C8B-B14F-4D97-AF65-F5344CB8AC3E}">
        <p14:creationId xmlns:p14="http://schemas.microsoft.com/office/powerpoint/2010/main" val="412608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141" y="188640"/>
            <a:ext cx="8910990" cy="79208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Отделения социального обслуживания на дому.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7155" y="908720"/>
            <a:ext cx="878497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надомном социальном обслуживании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790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получателей социальных услуг, из них:</a:t>
            </a:r>
            <a:b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ИВОВ –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человека;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УВОВ –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человек;</a:t>
            </a:r>
            <a:b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Тружеников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тыла –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Ликвидаторов аварии на ЧАЭС –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человека;</a:t>
            </a:r>
            <a:b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Инвалиды 1 группы –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человек;</a:t>
            </a:r>
            <a:b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Инвалиды 2 группы –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403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человека;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Инвалиды 3 группы –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человек;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Пенсионеры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203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человека;</a:t>
            </a:r>
          </a:p>
          <a:p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Семьи погибших военнослужащих –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человека.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5147" y="5733256"/>
            <a:ext cx="89289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Социальные услуги на дому в районе Сокольники оказывают 43 социальных работника.</a:t>
            </a:r>
            <a:r>
              <a:rPr lang="ru-RU" sz="1700" dirty="0" smtClean="0">
                <a:solidFill>
                  <a:srgbClr val="558ED5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заработная плата социального работника в 2020 г. составила 83874,7 руб. </a:t>
            </a:r>
            <a:endParaRPr lang="ru-RU" sz="17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0434" y="3617154"/>
            <a:ext cx="8727333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санитарно-гигиенических, патронажных услуг и услуг по комплексной уборке квартиры</a:t>
            </a:r>
          </a:p>
          <a:p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прошедший год за счет средств ДТСЗН  были оказаны следующие услуги:</a:t>
            </a:r>
          </a:p>
          <a:p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услуги по комплексной уборке квартир –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267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 /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499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услуг, </a:t>
            </a:r>
          </a:p>
          <a:p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санитарно-гигиенических услуг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- 186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чел./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666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услуг,  </a:t>
            </a:r>
          </a:p>
          <a:p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патронажные социальные услуги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- 8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/384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услуг.</a:t>
            </a:r>
          </a:p>
        </p:txBody>
      </p:sp>
    </p:spTree>
    <p:extLst>
      <p:ext uri="{BB962C8B-B14F-4D97-AF65-F5344CB8AC3E}">
        <p14:creationId xmlns:p14="http://schemas.microsoft.com/office/powerpoint/2010/main" val="49974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578304" y="32129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 «Мобильная социальная служба»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4956" y="4077072"/>
            <a:ext cx="853294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Сектор обслуживает 5 районов: Сокольники, Соколиная гора, Метрогородок, Преображенское, Богородское. В 2020 году социальные услуги оказаны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735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человек,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них: пенсионеры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213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инвалиды 1, 2, 3 группы-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454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семьи с детьми-инвалидами-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УВОВ-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чел.,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ИВОВ-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чел., труженики тыла – </a:t>
            </a:r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чел., жители блокадного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Ленинграда- </a:t>
            </a:r>
            <a:r>
              <a:rPr lang="ru-RU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        В </a:t>
            </a:r>
            <a:r>
              <a:rPr lang="ru-RU" sz="1700" dirty="0">
                <a:solidFill>
                  <a:srgbClr val="0070C0"/>
                </a:solidFill>
                <a:latin typeface="Times New Roman"/>
                <a:ea typeface="Times New Roman"/>
              </a:rPr>
              <a:t>связи с введением в городе Москве режима повышенной готовности социальными работниками</a:t>
            </a:r>
            <a:r>
              <a:rPr lang="ru-RU" sz="1700" dirty="0">
                <a:solidFill>
                  <a:srgbClr val="0070C0"/>
                </a:solidFill>
                <a:latin typeface="Times New Roman"/>
              </a:rPr>
              <a:t> оказана </a:t>
            </a:r>
            <a:r>
              <a:rPr lang="ru-RU" sz="1700" dirty="0">
                <a:solidFill>
                  <a:srgbClr val="0070C0"/>
                </a:solidFill>
                <a:latin typeface="Times New Roman"/>
                <a:ea typeface="Times New Roman"/>
              </a:rPr>
              <a:t>дополнительная адресная поддержка </a:t>
            </a:r>
            <a:r>
              <a:rPr lang="ru-RU" sz="17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863</a:t>
            </a:r>
            <a:r>
              <a:rPr lang="ru-RU" sz="17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ru-RU" sz="1700" dirty="0">
                <a:solidFill>
                  <a:srgbClr val="0070C0"/>
                </a:solidFill>
                <a:latin typeface="Times New Roman"/>
                <a:ea typeface="Times New Roman"/>
              </a:rPr>
              <a:t>гражданам</a:t>
            </a:r>
            <a:r>
              <a:rPr lang="ru-RU" sz="17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, проживающим в районе Сокольники, находящимся </a:t>
            </a:r>
            <a:r>
              <a:rPr lang="ru-RU" sz="1700" dirty="0">
                <a:solidFill>
                  <a:srgbClr val="0070C0"/>
                </a:solidFill>
                <a:latin typeface="Times New Roman"/>
                <a:ea typeface="Times New Roman"/>
              </a:rPr>
              <a:t>на </a:t>
            </a:r>
            <a:r>
              <a:rPr lang="ru-RU" sz="17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самоизоляции, в том числе: покупка и доставка продуктов и товаров первой необходимости- </a:t>
            </a:r>
            <a:r>
              <a:rPr lang="ru-RU" sz="17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131</a:t>
            </a:r>
            <a:r>
              <a:rPr lang="ru-RU" sz="17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 человек, покупка и доставка лекарственных препаратов – </a:t>
            </a:r>
            <a:r>
              <a:rPr lang="ru-RU" sz="17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732</a:t>
            </a:r>
            <a:r>
              <a:rPr lang="ru-RU" sz="17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 человека.  </a:t>
            </a:r>
            <a:endParaRPr lang="ru-RU" sz="17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039" y="0"/>
            <a:ext cx="9082863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04111" indent="-204111" defTabSz="804565">
              <a:spcBef>
                <a:spcPts val="0"/>
              </a:spcBef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услуг социального работника, предоставляемых получателям социальных услуг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673" y="907724"/>
            <a:ext cx="8975359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жизненно важных показателей здоровья (измерение давления, уровня сахара в крови и т. д.).</a:t>
            </a:r>
          </a:p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приема и дозировки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необходимых лекарственных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препаратов.</a:t>
            </a:r>
          </a:p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медицинской помощи (если позволяет квалификация).</a:t>
            </a:r>
          </a:p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Вызов скорой помощи при необходимости.</a:t>
            </a:r>
          </a:p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еды и помощь в приемах пищи.</a:t>
            </a:r>
          </a:p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и стирка постельного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белья, Купание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одевание, переодевание.</a:t>
            </a:r>
          </a:p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Уборка квартиры и мытье посуды.</a:t>
            </a:r>
          </a:p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Покупка продуктов, лекарств и других необходимых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товаров, оплата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коммунальных услуг.</a:t>
            </a:r>
          </a:p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на прогулках и в походах к врачу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720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64807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срочного социального обслуживания.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216" y="907576"/>
            <a:ext cx="909478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специалистами отделения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оказаны следующие виды помощи:</a:t>
            </a:r>
          </a:p>
          <a:p>
            <a:endParaRPr lang="ru-RU" sz="1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85750">
              <a:buFontTx/>
              <a:buChar char="-"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Продуктовые социальные сертификаты –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1612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 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Вещевая помощь в натуральном виде –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услуг;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Продуктовые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наборы -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шт.;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Услуги по организации горячего питания –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Электронные сертификаты на приобретение товаров длительного пользования –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315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  <a:b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из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них: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Холодильники –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шт.;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Стиральные машины –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Телевизоры –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Газовые и электрические плиты –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Ноутбуки –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Пылесосы -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шт.;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СВЧ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шт.;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Электрические чайники –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4976" y="5410829"/>
            <a:ext cx="871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 признании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гражданина нуждающимся принимается Межведомственной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комиссией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оказанию адресной социальной помощи жителям района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Сокольники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Москвы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оказавшимся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трудной жизненной ситуации.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153356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720080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prstClr val="white"/>
                </a:solidFill>
                <a:effectLst/>
              </a:rPr>
              <a:t>        </a:t>
            </a:r>
            <a:r>
              <a:rPr lang="ru-RU" sz="2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социальной реабилитации инвалидов.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5280" y="1196752"/>
            <a:ext cx="87849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0070C0"/>
                </a:solidFill>
              </a:rPr>
              <a:t>     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Инвалиды, проживающие на территории района Сокольники», получают услуги по Комплексной реабилитация в отделении социальной реабилитации инвалидов филиала «Соколиная гора», по адресу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г. Москва, ул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Мироновская, д. 18.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2020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по реабилитации получили 34 чел.(адаптивная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физкультура, социально-психологическая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реабилитация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социокультурная  реабилитация, социально-бытовая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адаптация).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Оказано содействие в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получении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 по «Комплексной реабилитации в стационарной форме» в реабилитационных центрах Москвы и Московской области –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чел.;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Оказано содействие в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получении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 по «Комплексной реабилитации в стационарной форме» в реабилитационных центрах Крыма и Краснодарского края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молодым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инвалидам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-4 чел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детям-инвалидам –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4404" y="5370818"/>
            <a:ext cx="8686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по комплексной реабилитации оказываются на основании Индивидуальной программы реабилитации и абилитации (далее - ИПРА), разработанной и выданной Бюро медико-социальной экспертизы. </a:t>
            </a:r>
          </a:p>
        </p:txBody>
      </p:sp>
    </p:spTree>
    <p:extLst>
      <p:ext uri="{BB962C8B-B14F-4D97-AF65-F5344CB8AC3E}">
        <p14:creationId xmlns:p14="http://schemas.microsoft.com/office/powerpoint/2010/main" val="254616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14686" y="1916832"/>
            <a:ext cx="878497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выдачи технических средств реабилитации</a:t>
            </a:r>
            <a:endParaRPr lang="ru-RU" sz="1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16632"/>
            <a:ext cx="8784976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Зачисление граждан на курс «комплексной реабилитации инвалидов в нестационарной форме» производится на основании:</a:t>
            </a:r>
          </a:p>
          <a:p>
            <a:pPr algn="just"/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личного заявления гражданина или его законного представителя;</a:t>
            </a:r>
          </a:p>
          <a:p>
            <a:pPr indent="-285750" algn="just">
              <a:buFontTx/>
              <a:buChar char="-"/>
            </a:pP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документа, удостоверяющего личность;</a:t>
            </a:r>
          </a:p>
          <a:p>
            <a:pPr indent="-285750" algn="just">
              <a:buFontTx/>
              <a:buChar char="-"/>
            </a:pP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справки об инвалидности;</a:t>
            </a:r>
          </a:p>
          <a:p>
            <a:pPr indent="-285750" algn="just">
              <a:buFontTx/>
              <a:buChar char="-"/>
            </a:pP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ИПРА;</a:t>
            </a:r>
          </a:p>
          <a:p>
            <a:pPr indent="-285750" algn="just">
              <a:buFontTx/>
              <a:buChar char="-"/>
            </a:pP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медицинского заключения, выдаваемого лечебно-профилактическим учреждением.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5702" y="2610683"/>
            <a:ext cx="8784976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задачей работы пункта выдачи технических средств реабилитации </a:t>
            </a:r>
            <a:b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(ПВ ТСР) является обеспечение инвалидов техническими средствами реабилитации в соответствии с разработанной ИПРА.</a:t>
            </a:r>
          </a:p>
          <a:p>
            <a:pPr algn="just"/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Инвалиды, проживающие на территории района Сокольники, состоят на обслуживании по вопросу оказания содействия в обеспечении техническими средствами реабилитации (ТСР), в том числе абсорбирующим бельем (АБ) и протезно-ортопедическими изделиями (ПОИ), в Пункте выдачи технических средств реабилитации в филиале «Преображенское», по адресу: </a:t>
            </a:r>
          </a:p>
          <a:p>
            <a:pPr algn="just"/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Москва, ул. Большая Черкизовская, д. 3, корп.2.</a:t>
            </a:r>
          </a:p>
          <a:p>
            <a:pPr algn="just"/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В 2020 году оказано содействие в получении </a:t>
            </a:r>
            <a:r>
              <a:rPr lang="ru-RU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3879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чел/услуг:</a:t>
            </a:r>
          </a:p>
          <a:p>
            <a:pPr algn="just"/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абсорбирующее белье — </a:t>
            </a:r>
            <a:r>
              <a:rPr lang="ru-RU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1639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чел.;</a:t>
            </a:r>
          </a:p>
          <a:p>
            <a:pPr algn="just"/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технические средства реабилитации — </a:t>
            </a:r>
            <a:r>
              <a:rPr lang="ru-RU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чел.;</a:t>
            </a:r>
          </a:p>
          <a:p>
            <a:pPr marL="342900" indent="-342900" algn="just">
              <a:buFontTx/>
              <a:buChar char="-"/>
            </a:pP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оформлена компенсация за самостоятельно приобретенные технические средства реабилитации — </a:t>
            </a:r>
            <a:r>
              <a:rPr lang="ru-RU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1888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чел.;</a:t>
            </a:r>
          </a:p>
          <a:p>
            <a:pPr marL="342900" indent="-342900" algn="just">
              <a:buFontTx/>
              <a:buChar char="-"/>
            </a:pP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Выдано направлений на ПОИ -</a:t>
            </a:r>
            <a:r>
              <a:rPr lang="ru-RU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282</a:t>
            </a:r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чел.</a:t>
            </a:r>
          </a:p>
        </p:txBody>
      </p:sp>
    </p:spTree>
    <p:extLst>
      <p:ext uri="{BB962C8B-B14F-4D97-AF65-F5344CB8AC3E}">
        <p14:creationId xmlns:p14="http://schemas.microsoft.com/office/powerpoint/2010/main" val="164449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08" y="17784"/>
            <a:ext cx="8784976" cy="674912"/>
          </a:xfrm>
        </p:spPr>
        <p:txBody>
          <a:bodyPr>
            <a:normAutofit/>
          </a:bodyPr>
          <a:lstStyle/>
          <a:p>
            <a:pPr algn="l"/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социальных коммуникаций и активного долголетия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1196752"/>
            <a:ext cx="8928992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районе Сокольники проживает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16158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пенсионеров, из них участниками проекта являются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3277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чел. (20,28 %).</a:t>
            </a:r>
          </a:p>
          <a:p>
            <a:pPr marL="285750" indent="-20638"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организаций-участников проекта;</a:t>
            </a:r>
            <a:b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площадок для занятий;</a:t>
            </a:r>
            <a:b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 для занятий по различным направлениям;</a:t>
            </a:r>
            <a:b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2020 году проведено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культурно-массовых мероприятий;</a:t>
            </a:r>
            <a:b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участников посетили московские театры;</a:t>
            </a:r>
            <a:b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322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участников посетили 15 экскурсий;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участников приняли участие в проекте «Добрый автобус».</a:t>
            </a:r>
          </a:p>
          <a:p>
            <a:pPr marL="265112" algn="just"/>
            <a:r>
              <a:rPr lang="ru-RU" sz="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265112" algn="just"/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 со сложной эпидемиологической обстановкой, связанной с распространением 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новой </a:t>
            </a:r>
            <a:r>
              <a:rPr lang="ru-RU" sz="1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инфекции COVID-19, проведение занятий проекта в помещении и на свежем воздухе временно приостановлены. </a:t>
            </a:r>
          </a:p>
          <a:p>
            <a:pPr marL="265112" algn="just"/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На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момент досуговые занятия проводятся в формате онлайн, организованы </a:t>
            </a:r>
            <a:r>
              <a:rPr lang="ru-RU" sz="1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групп. </a:t>
            </a:r>
          </a:p>
          <a:p>
            <a:pPr marL="265112" algn="just"/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Сокольники досуговыми онлайн-занятиями занимаются </a:t>
            </a:r>
            <a:r>
              <a:rPr lang="ru-RU" sz="1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937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участников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3935281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16002</TotalTime>
  <Words>2440</Words>
  <Application>Microsoft Office PowerPoint</Application>
  <PresentationFormat>Экран (4:3)</PresentationFormat>
  <Paragraphs>285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ИНФОРМАЦИЯ ГБУ ТЦСО «Сокольники»  о работе в 2020 году</vt:lpstr>
      <vt:lpstr>Структурные подразделения  ГБУ ТЦСО «Сокольники»</vt:lpstr>
      <vt:lpstr>Социальное обслуживание на дому с 23.10.2019 г.</vt:lpstr>
      <vt:lpstr>   Отделения социального обслуживания на дому.</vt:lpstr>
      <vt:lpstr>Сектор «Мобильная социальная служба»</vt:lpstr>
      <vt:lpstr>Отделение срочного социального обслуживания.</vt:lpstr>
      <vt:lpstr>        Отделение социальной реабилитации инвалидов.</vt:lpstr>
      <vt:lpstr>Презентация PowerPoint</vt:lpstr>
      <vt:lpstr>Отдел социальных коммуникаций и активного долголетия</vt:lpstr>
      <vt:lpstr>Презентация PowerPoint</vt:lpstr>
      <vt:lpstr>Презентация PowerPoint</vt:lpstr>
      <vt:lpstr>Мой социальный центр</vt:lpstr>
      <vt:lpstr>Взаимодействие с Советом депутатов муниципального округа Сокольники</vt:lpstr>
      <vt:lpstr>Задачи программы развития на 2021 год</vt:lpstr>
      <vt:lpstr>Результаты деятельности в 2020 году</vt:lpstr>
      <vt:lpstr>Анализ состояния и текущей деятельности учреждения: качество услуг (работ)</vt:lpstr>
      <vt:lpstr>Материально-техническая база</vt:lpstr>
      <vt:lpstr>Кадровый потенциал</vt:lpstr>
      <vt:lpstr>Основные мероприятия, направленные на развитие кадрового потенциала на 2020 - 2021 г.г.</vt:lpstr>
      <vt:lpstr>Анализ приносящей доход деятельности</vt:lpstr>
      <vt:lpstr>Анализ развития предоставления социальных услуг на платной основе</vt:lpstr>
      <vt:lpstr>Наиболее востребованные вопросы жителей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директора Государственного бюджетного учреждения Территориальный центр социального обслуживания «Сокольники» Степановой О.А. об итогах работы филиала «Богородское» за 2019 год</dc:title>
  <dc:creator>user</dc:creator>
  <cp:lastModifiedBy>User 7</cp:lastModifiedBy>
  <cp:revision>168</cp:revision>
  <cp:lastPrinted>2021-01-19T09:34:36Z</cp:lastPrinted>
  <dcterms:created xsi:type="dcterms:W3CDTF">2020-01-21T10:49:04Z</dcterms:created>
  <dcterms:modified xsi:type="dcterms:W3CDTF">2021-01-19T09:56:20Z</dcterms:modified>
</cp:coreProperties>
</file>