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2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notesSlides/notesSlide3.xml" ContentType="application/vnd.openxmlformats-officedocument.presentationml.notesSlide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</p:sldMasterIdLst>
  <p:notesMasterIdLst>
    <p:notesMasterId r:id="rId44"/>
  </p:notesMasterIdLst>
  <p:handoutMasterIdLst>
    <p:handoutMasterId r:id="rId45"/>
  </p:handoutMasterIdLst>
  <p:sldIdLst>
    <p:sldId id="330" r:id="rId2"/>
    <p:sldId id="342" r:id="rId3"/>
    <p:sldId id="257" r:id="rId4"/>
    <p:sldId id="412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14" r:id="rId14"/>
    <p:sldId id="454" r:id="rId15"/>
    <p:sldId id="455" r:id="rId16"/>
    <p:sldId id="456" r:id="rId17"/>
    <p:sldId id="457" r:id="rId18"/>
    <p:sldId id="458" r:id="rId19"/>
    <p:sldId id="459" r:id="rId20"/>
    <p:sldId id="460" r:id="rId21"/>
    <p:sldId id="461" r:id="rId22"/>
    <p:sldId id="462" r:id="rId23"/>
    <p:sldId id="463" r:id="rId24"/>
    <p:sldId id="464" r:id="rId25"/>
    <p:sldId id="465" r:id="rId26"/>
    <p:sldId id="385" r:id="rId27"/>
    <p:sldId id="436" r:id="rId28"/>
    <p:sldId id="430" r:id="rId29"/>
    <p:sldId id="441" r:id="rId30"/>
    <p:sldId id="440" r:id="rId31"/>
    <p:sldId id="386" r:id="rId32"/>
    <p:sldId id="435" r:id="rId33"/>
    <p:sldId id="431" r:id="rId34"/>
    <p:sldId id="466" r:id="rId35"/>
    <p:sldId id="433" r:id="rId36"/>
    <p:sldId id="444" r:id="rId37"/>
    <p:sldId id="445" r:id="rId38"/>
    <p:sldId id="467" r:id="rId39"/>
    <p:sldId id="381" r:id="rId40"/>
    <p:sldId id="382" r:id="rId41"/>
    <p:sldId id="383" r:id="rId42"/>
    <p:sldId id="468" r:id="rId4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B9AEAB8-93FA-4B5C-87E4-17FF5A43194D}">
          <p14:sldIdLst>
            <p14:sldId id="330"/>
            <p14:sldId id="342"/>
            <p14:sldId id="257"/>
          </p14:sldIdLst>
        </p14:section>
        <p14:section name="Раздел без заголовка" id="{47BD2152-5368-4A7D-AD32-70751E50EB27}">
          <p14:sldIdLst>
            <p14:sldId id="412"/>
            <p14:sldId id="446"/>
            <p14:sldId id="447"/>
            <p14:sldId id="448"/>
            <p14:sldId id="449"/>
            <p14:sldId id="450"/>
            <p14:sldId id="451"/>
            <p14:sldId id="452"/>
            <p14:sldId id="453"/>
            <p14:sldId id="414"/>
            <p14:sldId id="454"/>
            <p14:sldId id="455"/>
            <p14:sldId id="456"/>
            <p14:sldId id="457"/>
            <p14:sldId id="458"/>
            <p14:sldId id="459"/>
            <p14:sldId id="460"/>
            <p14:sldId id="461"/>
            <p14:sldId id="462"/>
            <p14:sldId id="463"/>
            <p14:sldId id="464"/>
            <p14:sldId id="465"/>
            <p14:sldId id="385"/>
            <p14:sldId id="436"/>
            <p14:sldId id="430"/>
            <p14:sldId id="441"/>
            <p14:sldId id="440"/>
            <p14:sldId id="386"/>
            <p14:sldId id="435"/>
            <p14:sldId id="431"/>
            <p14:sldId id="466"/>
            <p14:sldId id="433"/>
            <p14:sldId id="444"/>
            <p14:sldId id="445"/>
            <p14:sldId id="467"/>
            <p14:sldId id="381"/>
            <p14:sldId id="382"/>
            <p14:sldId id="383"/>
            <p14:sldId id="46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710"/>
    <a:srgbClr val="95E0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41" autoAdjust="0"/>
    <p:restoredTop sz="93333" autoAdjust="0"/>
  </p:normalViewPr>
  <p:slideViewPr>
    <p:cSldViewPr>
      <p:cViewPr>
        <p:scale>
          <a:sx n="129" d="100"/>
          <a:sy n="129" d="100"/>
        </p:scale>
        <p:origin x="-11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4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5.xm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338652801590616E-2"/>
          <c:y val="2.9209777557183399E-2"/>
          <c:w val="0.93655055055686021"/>
          <c:h val="0.698150963024310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2020-2021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доля обучающихся, перешедших из 4 класса в 5 класс школы, %</c:v>
                </c:pt>
                <c:pt idx="1">
                  <c:v>доля обучающихся, окончивших 7 класс школы, что и 5 класс, %</c:v>
                </c:pt>
                <c:pt idx="2">
                  <c:v>доля обучающихся, поступивших в 10 класс после 9 класса школы, 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91</c:v>
                </c:pt>
                <c:pt idx="1">
                  <c:v>85</c:v>
                </c:pt>
                <c:pt idx="2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199-44F0-A4C5-91787B5E18C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2021-2022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доля обучающихся, перешедших из 4 класса в 5 класс школы, %</c:v>
                </c:pt>
                <c:pt idx="1">
                  <c:v>доля обучающихся, окончивших 7 класс школы, что и 5 класс, %</c:v>
                </c:pt>
                <c:pt idx="2">
                  <c:v>доля обучающихся, поступивших в 10 класс после 9 класса школы, %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92</c:v>
                </c:pt>
                <c:pt idx="1">
                  <c:v>90</c:v>
                </c:pt>
                <c:pt idx="2">
                  <c:v>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199-44F0-A4C5-91787B5E18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296576"/>
        <c:axId val="34298112"/>
      </c:barChart>
      <c:catAx>
        <c:axId val="34296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34298112"/>
        <c:crosses val="autoZero"/>
        <c:auto val="1"/>
        <c:lblAlgn val="ctr"/>
        <c:lblOffset val="100"/>
        <c:noMultiLvlLbl val="0"/>
      </c:catAx>
      <c:valAx>
        <c:axId val="34298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296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6275938486031677E-2"/>
          <c:y val="0.85329335701516573"/>
          <c:w val="0.96371077034737129"/>
          <c:h val="0.1467066429848342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217875922995501E-2"/>
          <c:y val="5.2573679177259171E-2"/>
          <c:w val="0.91062743993474327"/>
          <c:h val="0.634664775809223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2018-2019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количество классов проекта</c:v>
                </c:pt>
                <c:pt idx="1">
                  <c:v>количество кадет</c:v>
                </c:pt>
                <c:pt idx="2">
                  <c:v>победители и призеры олимпиады "Не прервется связь поколений" </c:v>
                </c:pt>
                <c:pt idx="3">
                  <c:v>свидетельства "Профессионального обучения без границ"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15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DF-4C91-AEA0-F66F920A903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2019-2020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количество классов проекта</c:v>
                </c:pt>
                <c:pt idx="1">
                  <c:v>количество кадет</c:v>
                </c:pt>
                <c:pt idx="2">
                  <c:v>победители и призеры олимпиады "Не прервется связь поколений" </c:v>
                </c:pt>
                <c:pt idx="3">
                  <c:v>свидетельства "Профессионального обучения без границ"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38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DF-4C91-AEA0-F66F920A903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2020-2021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количество классов проекта</c:v>
                </c:pt>
                <c:pt idx="1">
                  <c:v>количество кадет</c:v>
                </c:pt>
                <c:pt idx="2">
                  <c:v>победители и призеры олимпиады "Не прервется связь поколений" </c:v>
                </c:pt>
                <c:pt idx="3">
                  <c:v>свидетельства "Профессионального обучения без границ"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38</c:v>
                </c:pt>
                <c:pt idx="2">
                  <c:v>15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DF-4C91-AEA0-F66F920A90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133568"/>
        <c:axId val="41135104"/>
      </c:barChart>
      <c:catAx>
        <c:axId val="41133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1135104"/>
        <c:crosses val="autoZero"/>
        <c:auto val="1"/>
        <c:lblAlgn val="ctr"/>
        <c:lblOffset val="100"/>
        <c:noMultiLvlLbl val="0"/>
      </c:catAx>
      <c:valAx>
        <c:axId val="411351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11335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5179242691110921E-2"/>
          <c:y val="0.90132169410370533"/>
          <c:w val="0.97636817377340368"/>
          <c:h val="7.7710592069290776E-2"/>
        </c:manualLayout>
      </c:layout>
      <c:overlay val="0"/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230982994466097E-2"/>
          <c:y val="3.7960887917977082E-2"/>
          <c:w val="0.90572547107648194"/>
          <c:h val="0.62812789319705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классов в проекте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2020-2021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03-4D03-BA46-673AAC3CA1A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обучающихся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2020-2021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28</c:v>
                </c:pt>
                <c:pt idx="2">
                  <c:v>79</c:v>
                </c:pt>
                <c:pt idx="3">
                  <c:v>107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703-4D03-BA46-673AAC3CA1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223488"/>
        <c:axId val="42225024"/>
      </c:barChart>
      <c:catAx>
        <c:axId val="42223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225024"/>
        <c:crosses val="autoZero"/>
        <c:auto val="1"/>
        <c:lblAlgn val="ctr"/>
        <c:lblOffset val="100"/>
        <c:noMultiLvlLbl val="0"/>
      </c:catAx>
      <c:valAx>
        <c:axId val="42225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223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14263345739362"/>
          <c:w val="0.70660827302362683"/>
          <c:h val="0.119280217568229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06527052549717"/>
          <c:y val="7.2984735191469682E-2"/>
          <c:w val="0.85094325939093185"/>
          <c:h val="0.68548744110033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кол-во участников</c:v>
                </c:pt>
                <c:pt idx="1">
                  <c:v>кол-во призеров</c:v>
                </c:pt>
                <c:pt idx="2">
                  <c:v>кол-во победителей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33B-4BE8-955A-1ED4F08212A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кол-во участников</c:v>
                </c:pt>
                <c:pt idx="1">
                  <c:v>кол-во призеров</c:v>
                </c:pt>
                <c:pt idx="2">
                  <c:v>кол-во победителей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137</c:v>
                </c:pt>
                <c:pt idx="1">
                  <c:v>68</c:v>
                </c:pt>
                <c:pt idx="2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33B-4BE8-955A-1ED4F08212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551744"/>
        <c:axId val="41553280"/>
      </c:barChart>
      <c:catAx>
        <c:axId val="4155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1553280"/>
        <c:crosses val="autoZero"/>
        <c:auto val="1"/>
        <c:lblAlgn val="ctr"/>
        <c:lblOffset val="100"/>
        <c:noMultiLvlLbl val="0"/>
      </c:catAx>
      <c:valAx>
        <c:axId val="4155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1551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06527052549717"/>
          <c:y val="7.2984735191469682E-2"/>
          <c:w val="0.85094325939093185"/>
          <c:h val="0.68548744110033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кол-во участников</c:v>
                </c:pt>
                <c:pt idx="1">
                  <c:v>кол-во призеров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33B-4BE8-955A-1ED4F08212A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кол-во участников</c:v>
                </c:pt>
                <c:pt idx="1">
                  <c:v>кол-во призеров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33B-4BE8-955A-1ED4F08212A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кол-во участников</c:v>
                </c:pt>
                <c:pt idx="1">
                  <c:v>кол-во призеров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79</c:v>
                </c:pt>
                <c:pt idx="1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D9-4393-92E3-9524EBFEB7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151936"/>
        <c:axId val="42153472"/>
      </c:barChart>
      <c:catAx>
        <c:axId val="4215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153472"/>
        <c:crosses val="autoZero"/>
        <c:auto val="1"/>
        <c:lblAlgn val="ctr"/>
        <c:lblOffset val="100"/>
        <c:noMultiLvlLbl val="0"/>
      </c:catAx>
      <c:valAx>
        <c:axId val="42153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151936"/>
        <c:crosses val="autoZero"/>
        <c:crossBetween val="between"/>
      </c:valAx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15054612170867"/>
          <c:y val="4.5343326631184018E-2"/>
          <c:w val="0.85094325939093185"/>
          <c:h val="0.68548744110033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диагностика проводилась в 2020-2021 уч.г.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высокий</c:v>
                </c:pt>
                <c:pt idx="1">
                  <c:v>повышен.</c:v>
                </c:pt>
                <c:pt idx="2">
                  <c:v>базовый </c:v>
                </c:pt>
                <c:pt idx="3">
                  <c:v>ниже базов.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</c:v>
                </c:pt>
                <c:pt idx="1">
                  <c:v>62</c:v>
                </c:pt>
                <c:pt idx="2">
                  <c:v>42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33B-4BE8-955A-1ED4F08212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203008"/>
        <c:axId val="42204544"/>
      </c:barChart>
      <c:catAx>
        <c:axId val="4220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204544"/>
        <c:crosses val="autoZero"/>
        <c:auto val="1"/>
        <c:lblAlgn val="ctr"/>
        <c:lblOffset val="100"/>
        <c:noMultiLvlLbl val="0"/>
      </c:catAx>
      <c:valAx>
        <c:axId val="42204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20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442195127997737E-3"/>
          <c:y val="3.2784816570518405E-2"/>
          <c:w val="0.98956256926457209"/>
          <c:h val="0.8757016128642712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учащихся в классах проектов предпрофессионального образования, чел.</c:v>
                </c:pt>
              </c:strCache>
            </c:strRef>
          </c:tx>
          <c:spPr>
            <a:gradFill rotWithShape="1">
              <a:gsLst>
                <a:gs pos="0">
                  <a:srgbClr val="4E67C8">
                    <a:shade val="51000"/>
                    <a:satMod val="130000"/>
                  </a:srgbClr>
                </a:gs>
                <a:gs pos="80000">
                  <a:srgbClr val="4E67C8">
                    <a:shade val="93000"/>
                    <a:satMod val="130000"/>
                  </a:srgbClr>
                </a:gs>
                <a:gs pos="100000">
                  <a:srgbClr val="4E67C8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3"/>
              <c:layout>
                <c:manualLayout>
                  <c:x val="-1.5253767278251723E-16"/>
                  <c:y val="-4.129081429628105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B81-4E19-8CE7-5BCB8AC252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 уч.г.</c:v>
                </c:pt>
                <c:pt idx="1">
                  <c:v>2020 уч.г.</c:v>
                </c:pt>
                <c:pt idx="2">
                  <c:v>2021 уч.г.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</c:v>
                </c:pt>
                <c:pt idx="1">
                  <c:v>79</c:v>
                </c:pt>
                <c:pt idx="2">
                  <c:v>104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DE1-3847-A81B-3C2E420813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41908480"/>
        <c:axId val="41914368"/>
        <c:axId val="42245184"/>
      </c:bar3DChart>
      <c:catAx>
        <c:axId val="41908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1914368"/>
        <c:crosses val="autoZero"/>
        <c:auto val="1"/>
        <c:lblAlgn val="ctr"/>
        <c:lblOffset val="100"/>
        <c:noMultiLvlLbl val="0"/>
      </c:catAx>
      <c:valAx>
        <c:axId val="4191436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41908480"/>
        <c:crosses val="autoZero"/>
        <c:crossBetween val="between"/>
      </c:valAx>
      <c:serAx>
        <c:axId val="42245184"/>
        <c:scaling>
          <c:orientation val="minMax"/>
        </c:scaling>
        <c:delete val="1"/>
        <c:axPos val="b"/>
        <c:majorTickMark val="out"/>
        <c:minorTickMark val="none"/>
        <c:tickLblPos val="nextTo"/>
        <c:crossAx val="41914368"/>
        <c:crosses val="autoZero"/>
      </c:ser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2.9151949140637265E-3"/>
          <c:y val="0.88812023573754029"/>
          <c:w val="0.97389768716717928"/>
          <c:h val="9.55455568053993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1466437804437428E-2"/>
          <c:y val="4.4157503016398279E-2"/>
          <c:w val="0.94123424340300987"/>
          <c:h val="0.611001814466947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Профильная НПК "Наука для жизни"</c:v>
                </c:pt>
                <c:pt idx="1">
                  <c:v>Конкурс предпрофессиональных умений</c:v>
                </c:pt>
                <c:pt idx="2">
                  <c:v>Московская предпрофессиональная олимпиада</c:v>
                </c:pt>
                <c:pt idx="3">
                  <c:v>Всероссийский конкурс "Большие вызовы"</c:v>
                </c:pt>
                <c:pt idx="4">
                  <c:v>Свидетельства рабочей профессии "Лаборант-микробиолог"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</c:v>
                </c:pt>
                <c:pt idx="1">
                  <c:v>7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3FB-49C6-9190-11E840D827B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Профильная НПК "Наука для жизни"</c:v>
                </c:pt>
                <c:pt idx="1">
                  <c:v>Конкурс предпрофессиональных умений</c:v>
                </c:pt>
                <c:pt idx="2">
                  <c:v>Московская предпрофессиональная олимпиада</c:v>
                </c:pt>
                <c:pt idx="3">
                  <c:v>Всероссийский конкурс "Большие вызовы"</c:v>
                </c:pt>
                <c:pt idx="4">
                  <c:v>Свидетельства рабочей профессии "Лаборант-микробиолог"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3FB-49C6-9190-11E840D827B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Профильная НПК "Наука для жизни"</c:v>
                </c:pt>
                <c:pt idx="1">
                  <c:v>Конкурс предпрофессиональных умений</c:v>
                </c:pt>
                <c:pt idx="2">
                  <c:v>Московская предпрофессиональная олимпиада</c:v>
                </c:pt>
                <c:pt idx="3">
                  <c:v>Всероссийский конкурс "Большие вызовы"</c:v>
                </c:pt>
                <c:pt idx="4">
                  <c:v>Свидетельства рабочей профессии "Лаборант-микробиолог"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</c:v>
                </c:pt>
                <c:pt idx="1">
                  <c:v>10</c:v>
                </c:pt>
                <c:pt idx="2">
                  <c:v>3</c:v>
                </c:pt>
                <c:pt idx="3">
                  <c:v>1</c:v>
                </c:pt>
                <c:pt idx="4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3FB-49C6-9190-11E840D827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67840"/>
        <c:axId val="42069376"/>
      </c:barChart>
      <c:catAx>
        <c:axId val="42067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2069376"/>
        <c:crosses val="autoZero"/>
        <c:auto val="1"/>
        <c:lblAlgn val="ctr"/>
        <c:lblOffset val="100"/>
        <c:noMultiLvlLbl val="0"/>
      </c:catAx>
      <c:valAx>
        <c:axId val="42069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2067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7.7844318868180518E-3"/>
          <c:y val="0.89267145846775631"/>
          <c:w val="0.99077124774381808"/>
          <c:h val="0.10576726990651179"/>
        </c:manualLayout>
      </c:layout>
      <c:overlay val="0"/>
      <c:txPr>
        <a:bodyPr/>
        <a:lstStyle/>
        <a:p>
          <a:pPr>
            <a:defRPr sz="1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0229099704119722E-2"/>
          <c:y val="2.6635929341184313E-2"/>
          <c:w val="0.93938652410268586"/>
          <c:h val="0.69898990202289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получено свидетельств о присвоении профессии </c:v>
                </c:pt>
                <c:pt idx="1">
                  <c:v>освовено профессий</c:v>
                </c:pt>
                <c:pt idx="2">
                  <c:v>договоров с колледжами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375-47FC-93B7-7CD99AD23AC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получено свидетельств о присвоении профессии </c:v>
                </c:pt>
                <c:pt idx="1">
                  <c:v>освовено профессий</c:v>
                </c:pt>
                <c:pt idx="2">
                  <c:v>договоров с колледжами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86</c:v>
                </c:pt>
                <c:pt idx="1">
                  <c:v>6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375-47FC-93B7-7CD99AD23AC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получено свидетельств о присвоении профессии </c:v>
                </c:pt>
                <c:pt idx="1">
                  <c:v>освовено профессий</c:v>
                </c:pt>
                <c:pt idx="2">
                  <c:v>договоров с колледжами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259</c:v>
                </c:pt>
                <c:pt idx="1">
                  <c:v>8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375-47FC-93B7-7CD99AD23A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823680"/>
        <c:axId val="42825216"/>
      </c:barChart>
      <c:catAx>
        <c:axId val="42823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2825216"/>
        <c:crosses val="autoZero"/>
        <c:auto val="1"/>
        <c:lblAlgn val="ctr"/>
        <c:lblOffset val="100"/>
        <c:noMultiLvlLbl val="0"/>
      </c:catAx>
      <c:valAx>
        <c:axId val="42825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28236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0582605334642918E-2"/>
          <c:y val="0.91729109678504195"/>
          <c:w val="0.98369178740534713"/>
          <c:h val="8.2708903214958107E-2"/>
        </c:manualLayout>
      </c:layout>
      <c:overlay val="0"/>
      <c:txPr>
        <a:bodyPr/>
        <a:lstStyle/>
        <a:p>
          <a:pPr>
            <a:defRPr sz="11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650940912632161E-2"/>
          <c:y val="4.0276682625311068E-2"/>
          <c:w val="0.91993173508626491"/>
          <c:h val="0.553700689623707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уч. 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общий охват в %</c:v>
                </c:pt>
                <c:pt idx="1">
                  <c:v>из них занимаются в школе, %</c:v>
                </c:pt>
                <c:pt idx="2">
                  <c:v>естественнонаучная и техническая направленности, 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97</c:v>
                </c:pt>
                <c:pt idx="1">
                  <c:v>57</c:v>
                </c:pt>
                <c:pt idx="2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3AE-4FF3-B257-D1CA9C0868C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уч. 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общий охват в %</c:v>
                </c:pt>
                <c:pt idx="1">
                  <c:v>из них занимаются в школе, %</c:v>
                </c:pt>
                <c:pt idx="2">
                  <c:v>естественнонаучная и техническая направленности, %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97</c:v>
                </c:pt>
                <c:pt idx="1">
                  <c:v>70</c:v>
                </c:pt>
                <c:pt idx="2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3AE-4FF3-B257-D1CA9C0868C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общий охват в %</c:v>
                </c:pt>
                <c:pt idx="1">
                  <c:v>из них занимаются в школе, %</c:v>
                </c:pt>
                <c:pt idx="2">
                  <c:v>естественнонаучная и техническая направленности, %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100</c:v>
                </c:pt>
                <c:pt idx="1">
                  <c:v>69</c:v>
                </c:pt>
                <c:pt idx="2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23-4B15-89EC-F3A4C516A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143168"/>
        <c:axId val="43144704"/>
      </c:barChart>
      <c:catAx>
        <c:axId val="43143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144704"/>
        <c:crosses val="autoZero"/>
        <c:auto val="1"/>
        <c:lblAlgn val="ctr"/>
        <c:lblOffset val="100"/>
        <c:noMultiLvlLbl val="0"/>
      </c:catAx>
      <c:valAx>
        <c:axId val="43144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314316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6.8329128741792915E-3"/>
          <c:y val="0.75654696063628057"/>
          <c:w val="0.46189286201200114"/>
          <c:h val="7.8021859928421713E-2"/>
        </c:manualLayout>
      </c:layout>
      <c:overlay val="0"/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воспитатели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стаж до 5 лет</c:v>
                </c:pt>
                <c:pt idx="1">
                  <c:v>стаж выше 30 лет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811-334A-9EF7-B28565AD2A6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учителя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стаж до 5 лет</c:v>
                </c:pt>
                <c:pt idx="1">
                  <c:v>стаж выше 30 лет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14</c:v>
                </c:pt>
                <c:pt idx="1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811-334A-9EF7-B28565AD2A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631168"/>
        <c:axId val="44632704"/>
      </c:barChart>
      <c:catAx>
        <c:axId val="44631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632704"/>
        <c:crosses val="autoZero"/>
        <c:auto val="1"/>
        <c:lblAlgn val="ctr"/>
        <c:lblOffset val="100"/>
        <c:noMultiLvlLbl val="0"/>
      </c:catAx>
      <c:valAx>
        <c:axId val="44632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6311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0399125974062532E-2"/>
          <c:y val="4.3222303813560431E-2"/>
          <c:w val="0.76309183337022213"/>
          <c:h val="0.82169132358690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2020-2021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Количество выпускников, чел.</c:v>
                </c:pt>
                <c:pt idx="1">
                  <c:v>Количество получивших аттестат, чел.</c:v>
                </c:pt>
                <c:pt idx="2">
                  <c:v>Количество аттестатов с отличаем, шт.</c:v>
                </c:pt>
                <c:pt idx="3">
                  <c:v>Количество уч-ся, набравших 8 и более баллов по двум ОГЭ, чел.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141</c:v>
                </c:pt>
                <c:pt idx="1">
                  <c:v>140</c:v>
                </c:pt>
                <c:pt idx="2">
                  <c:v>6</c:v>
                </c:pt>
                <c:pt idx="3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9A-4682-812F-BB84B7BBC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729600"/>
        <c:axId val="38731136"/>
      </c:barChart>
      <c:catAx>
        <c:axId val="38729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8731136"/>
        <c:crosses val="autoZero"/>
        <c:auto val="1"/>
        <c:lblAlgn val="ctr"/>
        <c:lblOffset val="100"/>
        <c:noMultiLvlLbl val="0"/>
      </c:catAx>
      <c:valAx>
        <c:axId val="3873113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38729600"/>
        <c:crosses val="autoZero"/>
        <c:crossBetween val="between"/>
      </c:valAx>
      <c:spPr>
        <a:ln w="6350"/>
      </c:spPr>
    </c:plotArea>
    <c:plotVisOnly val="1"/>
    <c:dispBlanksAs val="gap"/>
    <c:showDLblsOverMax val="0"/>
  </c:chart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воспитатели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высшая категория</c:v>
                </c:pt>
                <c:pt idx="1">
                  <c:v>первая категория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</c:v>
                </c:pt>
                <c:pt idx="1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25-D846-A8C1-1C70489CBB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учителя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высшая категория</c:v>
                </c:pt>
                <c:pt idx="1">
                  <c:v>первая категория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44</c:v>
                </c:pt>
                <c:pt idx="1">
                  <c:v>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E25-D846-A8C1-1C70489CB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655744"/>
        <c:axId val="44657280"/>
      </c:barChart>
      <c:catAx>
        <c:axId val="44655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657280"/>
        <c:crosses val="autoZero"/>
        <c:auto val="1"/>
        <c:lblAlgn val="ctr"/>
        <c:lblOffset val="100"/>
        <c:noMultiLvlLbl val="0"/>
      </c:catAx>
      <c:valAx>
        <c:axId val="44657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6557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215322411765653"/>
          <c:y val="9.0121025200098542E-2"/>
          <c:w val="0.82238180383060289"/>
          <c:h val="0.711987315419059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воспитатели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стаж до 5 лет</c:v>
                </c:pt>
                <c:pt idx="1">
                  <c:v>стаж выше 30 лет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</c:v>
                </c:pt>
                <c:pt idx="1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811-334A-9EF7-B28565AD2A6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учителя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стаж до 5 лет</c:v>
                </c:pt>
                <c:pt idx="1">
                  <c:v>стаж выше 30 лет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14</c:v>
                </c:pt>
                <c:pt idx="1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811-334A-9EF7-B28565AD2A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373504"/>
        <c:axId val="150375040"/>
      </c:barChart>
      <c:catAx>
        <c:axId val="150373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0375040"/>
        <c:crosses val="autoZero"/>
        <c:auto val="1"/>
        <c:lblAlgn val="ctr"/>
        <c:lblOffset val="100"/>
        <c:noMultiLvlLbl val="0"/>
      </c:catAx>
      <c:valAx>
        <c:axId val="1503750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0373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воспитатели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высшая категория</c:v>
                </c:pt>
                <c:pt idx="1">
                  <c:v>первая категория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25-D846-A8C1-1C70489CBB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учителя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высшая категория</c:v>
                </c:pt>
                <c:pt idx="1">
                  <c:v>первая категория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48</c:v>
                </c:pt>
                <c:pt idx="1">
                  <c:v>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E25-D846-A8C1-1C70489CB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186752"/>
        <c:axId val="76188288"/>
      </c:barChart>
      <c:catAx>
        <c:axId val="76186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6188288"/>
        <c:crosses val="autoZero"/>
        <c:auto val="1"/>
        <c:lblAlgn val="ctr"/>
        <c:lblOffset val="100"/>
        <c:noMultiLvlLbl val="0"/>
      </c:catAx>
      <c:valAx>
        <c:axId val="761882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61867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362103020329721E-2"/>
          <c:y val="2.8484001628450092E-2"/>
          <c:w val="0.86547498299860504"/>
          <c:h val="0.663900016142366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членов школьной профсоюзной организации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8D3-4102-8FD9-E89864E1B27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членов школьной профсоюзной организации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8D3-4102-8FD9-E89864E1B27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членов школьной профсоюзной организации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8D3-4102-8FD9-E89864E1B2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981760"/>
        <c:axId val="32983296"/>
      </c:barChart>
      <c:catAx>
        <c:axId val="3298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2983296"/>
        <c:crosses val="autoZero"/>
        <c:auto val="1"/>
        <c:lblAlgn val="ctr"/>
        <c:lblOffset val="100"/>
        <c:noMultiLvlLbl val="0"/>
      </c:catAx>
      <c:valAx>
        <c:axId val="32983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2981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948632301329"/>
          <c:y val="5.230588074193307E-2"/>
          <c:w val="0.81955147060162714"/>
          <c:h val="0.842371842405107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2018-2019 </c:v>
                </c:pt>
                <c:pt idx="1">
                  <c:v>2019-2020 </c:v>
                </c:pt>
                <c:pt idx="2">
                  <c:v>2020-2021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96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60E-644A-A980-B1EE4D11B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026432"/>
        <c:axId val="33027968"/>
      </c:barChart>
      <c:catAx>
        <c:axId val="33026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027968"/>
        <c:crosses val="autoZero"/>
        <c:auto val="1"/>
        <c:lblAlgn val="ctr"/>
        <c:lblOffset val="100"/>
        <c:noMultiLvlLbl val="0"/>
      </c:catAx>
      <c:valAx>
        <c:axId val="33027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026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271358737918005E-2"/>
          <c:y val="4.935198999053015E-2"/>
          <c:w val="0.57151566492611927"/>
          <c:h val="0.789718470434501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Грант Департамента образования и науки города Москвы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2018-2019 </c:v>
                </c:pt>
                <c:pt idx="1">
                  <c:v>2019-2020 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1A9-8B41-9081-0BA4C35957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064832"/>
        <c:axId val="33066368"/>
      </c:barChart>
      <c:catAx>
        <c:axId val="33064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066368"/>
        <c:crosses val="autoZero"/>
        <c:auto val="1"/>
        <c:lblAlgn val="ctr"/>
        <c:lblOffset val="100"/>
        <c:noMultiLvlLbl val="0"/>
      </c:catAx>
      <c:valAx>
        <c:axId val="33066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30648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97029614411958"/>
          <c:y val="0.6180308669407103"/>
          <c:w val="0.30576137037878065"/>
          <c:h val="0.32664029393559446"/>
        </c:manualLayout>
      </c:layout>
      <c:overlay val="0"/>
      <c:txPr>
        <a:bodyPr/>
        <a:lstStyle/>
        <a:p>
          <a:pPr>
            <a:defRPr sz="1000" b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599933020869872E-2"/>
          <c:y val="5.2789962673350954E-2"/>
          <c:w val="0.84272665372583311"/>
          <c:h val="0.783363816252684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 w="25462">
                <a:noFill/>
              </a:ln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Ученики</c:v>
                </c:pt>
                <c:pt idx="1">
                  <c:v>Педагоги</c:v>
                </c:pt>
                <c:pt idx="2">
                  <c:v>Родители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998</c:v>
                </c:pt>
                <c:pt idx="1">
                  <c:v>33</c:v>
                </c:pt>
                <c:pt idx="2">
                  <c:v>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E4-4462-B8F9-8B42C737BC4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 w="25462">
                <a:noFill/>
              </a:ln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Ученики</c:v>
                </c:pt>
                <c:pt idx="1">
                  <c:v>Педагоги</c:v>
                </c:pt>
                <c:pt idx="2">
                  <c:v>Родители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1100</c:v>
                </c:pt>
                <c:pt idx="1">
                  <c:v>30</c:v>
                </c:pt>
                <c:pt idx="2">
                  <c:v>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DE4-4462-B8F9-8B42C737BC4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Ученики</c:v>
                </c:pt>
                <c:pt idx="1">
                  <c:v>Педагоги</c:v>
                </c:pt>
                <c:pt idx="2">
                  <c:v>Родители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900</c:v>
                </c:pt>
                <c:pt idx="1">
                  <c:v>34</c:v>
                </c:pt>
                <c:pt idx="2">
                  <c:v>282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DE4-4462-B8F9-8B42C737B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51261568"/>
        <c:axId val="151263104"/>
        <c:axId val="0"/>
      </c:bar3DChart>
      <c:catAx>
        <c:axId val="151261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1263104"/>
        <c:crosses val="autoZero"/>
        <c:auto val="1"/>
        <c:lblAlgn val="ctr"/>
        <c:lblOffset val="100"/>
        <c:noMultiLvlLbl val="0"/>
      </c:catAx>
      <c:valAx>
        <c:axId val="1512631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1261568"/>
        <c:crosses val="autoZero"/>
        <c:crossBetween val="between"/>
      </c:valAx>
      <c:spPr>
        <a:noFill/>
        <a:ln w="25462">
          <a:noFill/>
        </a:ln>
      </c:spPr>
    </c:plotArea>
    <c:legend>
      <c:legendPos val="r"/>
      <c:layout>
        <c:manualLayout>
          <c:xMode val="edge"/>
          <c:yMode val="edge"/>
          <c:x val="5.4275125586646525E-3"/>
          <c:y val="0.92086191885686908"/>
          <c:w val="0.94284431359478571"/>
          <c:h val="7.913802826036434E-2"/>
        </c:manualLayout>
      </c:layout>
      <c:overlay val="0"/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300" dirty="0"/>
              <a:t>Децильный коэффициент: отношение 10% работников школы с наибольшей средней зарплатой к 10% с наименьшей средней зарплатой, ед</a:t>
            </a:r>
            <a:r>
              <a:rPr lang="ru-RU" sz="1300" dirty="0" smtClean="0"/>
              <a:t>. (Оптимальное значение </a:t>
            </a:r>
            <a:r>
              <a:rPr lang="en-US" sz="1300" dirty="0" smtClean="0"/>
              <a:t>&lt;=</a:t>
            </a:r>
            <a:r>
              <a:rPr lang="en-US" sz="1300" baseline="0" dirty="0" smtClean="0"/>
              <a:t> 3,7)</a:t>
            </a:r>
            <a:r>
              <a:rPr lang="ru-RU" sz="1300" dirty="0" smtClean="0"/>
              <a:t> </a:t>
            </a:r>
            <a:endParaRPr lang="ru-RU" sz="13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Децильный коэффициент: отношение 10% работников школы с наибольшей средней зарплатой к 10% с наименьшей средней зарплатой, ед.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3.45</c:v>
                </c:pt>
                <c:pt idx="2">
                  <c:v>3.38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0BE-47D0-9F27-48D7E212C3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509824"/>
        <c:axId val="152536192"/>
      </c:barChart>
      <c:catAx>
        <c:axId val="152509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2536192"/>
        <c:crosses val="autoZero"/>
        <c:auto val="1"/>
        <c:lblAlgn val="ctr"/>
        <c:lblOffset val="100"/>
        <c:noMultiLvlLbl val="0"/>
      </c:catAx>
      <c:valAx>
        <c:axId val="152536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2509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оптимизация административных и непрофильных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функций</a:t>
            </a:r>
          </a:p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(количество обучающихся на одного работника, чел)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оптимизация административных и непрофильных функций (количество обучающихся на одного работника, чел)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оптимальное (контрольное) значение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10.8</c:v>
                </c:pt>
                <c:pt idx="1">
                  <c:v>11.5</c:v>
                </c:pt>
                <c:pt idx="2">
                  <c:v>11.4</c:v>
                </c:pt>
                <c:pt idx="3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84-44FD-9857-252F4E6D29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072448"/>
        <c:axId val="160073984"/>
      </c:barChart>
      <c:catAx>
        <c:axId val="160072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0073984"/>
        <c:crosses val="autoZero"/>
        <c:auto val="1"/>
        <c:lblAlgn val="ctr"/>
        <c:lblOffset val="100"/>
        <c:noMultiLvlLbl val="0"/>
      </c:catAx>
      <c:valAx>
        <c:axId val="160073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0072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60540129852188"/>
          <c:y val="4.7611314456462522E-2"/>
          <c:w val="0.80344740341350973"/>
          <c:h val="0.793586203330916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 руб.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61883</c:v>
                </c:pt>
                <c:pt idx="1">
                  <c:v>67332</c:v>
                </c:pt>
                <c:pt idx="2">
                  <c:v>66308</c:v>
                </c:pt>
                <c:pt idx="3">
                  <c:v>68167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7F-4B69-9807-3FA2B96E08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251904"/>
        <c:axId val="160253440"/>
      </c:barChart>
      <c:catAx>
        <c:axId val="160251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0253440"/>
        <c:crosses val="autoZero"/>
        <c:auto val="1"/>
        <c:lblAlgn val="ctr"/>
        <c:lblOffset val="100"/>
        <c:noMultiLvlLbl val="0"/>
      </c:catAx>
      <c:valAx>
        <c:axId val="160253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02519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08659020525497"/>
          <c:y val="0.93500246004412224"/>
          <c:w val="0.20913409794745028"/>
          <c:h val="5.719364515053884E-2"/>
        </c:manualLayout>
      </c:layout>
      <c:overlay val="0"/>
      <c:txPr>
        <a:bodyPr/>
        <a:lstStyle/>
        <a:p>
          <a:pPr>
            <a:defRPr sz="1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3.0020550874050374E-2"/>
          <c:w val="0.81174920738975798"/>
          <c:h val="0.819585672649737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2020-2021 учебный год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Количество выпускников всего</c:v>
                </c:pt>
                <c:pt idx="1">
                  <c:v>Количество выпускников, получивших аттестат</c:v>
                </c:pt>
                <c:pt idx="2">
                  <c:v>Количество медалей "За особые успехи в учении", РФ</c:v>
                </c:pt>
                <c:pt idx="3">
                  <c:v>Количество медалей "За особые успехи в обучении", г. Москва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147</c:v>
                </c:pt>
                <c:pt idx="1">
                  <c:v>147</c:v>
                </c:pt>
                <c:pt idx="2">
                  <c:v>23</c:v>
                </c:pt>
                <c:pt idx="3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9A-4682-812F-BB84B7BBC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797312"/>
        <c:axId val="38798848"/>
      </c:barChart>
      <c:catAx>
        <c:axId val="387973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8798848"/>
        <c:crosses val="autoZero"/>
        <c:auto val="1"/>
        <c:lblAlgn val="ctr"/>
        <c:lblOffset val="100"/>
        <c:noMultiLvlLbl val="0"/>
      </c:catAx>
      <c:valAx>
        <c:axId val="3879884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387973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60540129852188"/>
          <c:y val="4.7611314456462522E-2"/>
          <c:w val="0.80197778950486975"/>
          <c:h val="0.793586203330916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 руб.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93770</c:v>
                </c:pt>
                <c:pt idx="1">
                  <c:v>114690</c:v>
                </c:pt>
                <c:pt idx="2">
                  <c:v>112804</c:v>
                </c:pt>
                <c:pt idx="3">
                  <c:v>118149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7F-4B69-9807-3FA2B96E08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184576"/>
        <c:axId val="160202752"/>
      </c:barChart>
      <c:catAx>
        <c:axId val="160184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0202752"/>
        <c:crosses val="autoZero"/>
        <c:auto val="1"/>
        <c:lblAlgn val="ctr"/>
        <c:lblOffset val="100"/>
        <c:noMultiLvlLbl val="0"/>
      </c:catAx>
      <c:valAx>
        <c:axId val="160202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0184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513697552123843"/>
          <c:y val="0.91484596949545294"/>
          <c:w val="0.18486302447876163"/>
          <c:h val="7.2311013062040727E-2"/>
        </c:manualLayout>
      </c:layout>
      <c:overlay val="0"/>
      <c:txPr>
        <a:bodyPr/>
        <a:lstStyle/>
        <a:p>
          <a:pPr>
            <a:defRPr sz="1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доля фонда оплаты труда работников, обеспечивающих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учебно-воспитательный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процесс, %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фонда оплаты труда работников, обеспечивающих учебно-воспитательный процесс, %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5.2647549940553866E-3"/>
                  <c:y val="5.187332126495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298-47C5-A8E3-220BB34AA4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оптимальное (контрольное) значение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75</c:v>
                </c:pt>
                <c:pt idx="1">
                  <c:v>76.2</c:v>
                </c:pt>
                <c:pt idx="2">
                  <c:v>77.900000000000006</c:v>
                </c:pt>
                <c:pt idx="3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298-47C5-A8E3-220BB34AA4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232576"/>
        <c:axId val="160234112"/>
      </c:barChart>
      <c:catAx>
        <c:axId val="160232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0234112"/>
        <c:crosses val="autoZero"/>
        <c:auto val="1"/>
        <c:lblAlgn val="ctr"/>
        <c:lblOffset val="100"/>
        <c:noMultiLvlLbl val="0"/>
      </c:catAx>
      <c:valAx>
        <c:axId val="160234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0232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от 190 до 219 баллов</c:v>
                </c:pt>
                <c:pt idx="1">
                  <c:v>от 220 до 249 баллов</c:v>
                </c:pt>
                <c:pt idx="2">
                  <c:v>от 250 и выше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19</c:v>
                </c:pt>
                <c:pt idx="1">
                  <c:v>16</c:v>
                </c:pt>
                <c:pt idx="2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4C-4BF3-9D2C-CCA5954A6EC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от 190 до 219 баллов</c:v>
                </c:pt>
                <c:pt idx="1">
                  <c:v>от 220 до 249 баллов</c:v>
                </c:pt>
                <c:pt idx="2">
                  <c:v>от 250 и выше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32</c:v>
                </c:pt>
                <c:pt idx="1">
                  <c:v>30</c:v>
                </c:pt>
                <c:pt idx="2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4C-4BF3-9D2C-CCA5954A6E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852096"/>
        <c:axId val="38853632"/>
      </c:barChart>
      <c:catAx>
        <c:axId val="388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8853632"/>
        <c:crosses val="autoZero"/>
        <c:auto val="1"/>
        <c:lblAlgn val="ctr"/>
        <c:lblOffset val="100"/>
        <c:noMultiLvlLbl val="0"/>
      </c:catAx>
      <c:valAx>
        <c:axId val="38853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8852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575540360103934"/>
          <c:y val="0.71909894334419466"/>
          <c:w val="0.10424459639896061"/>
          <c:h val="0.17063857440497479"/>
        </c:manualLayout>
      </c:layout>
      <c:overlay val="0"/>
      <c:txPr>
        <a:bodyPr/>
        <a:lstStyle/>
        <a:p>
          <a:pPr>
            <a:defRPr sz="16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коэффициент за участие в социокультурной работе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6E2-473B-85DB-1B3C3A1AF87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коэффициент за участие в социокультурной работе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6E2-473B-85DB-1B3C3A1AF87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коэффициент за участие в социокультурной работе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6E2-473B-85DB-1B3C3A1AF87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максимальный (контрольный) показатель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коэффициент за участие в социокультурной работе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6E2-473B-85DB-1B3C3A1AF8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317696"/>
        <c:axId val="40319232"/>
      </c:barChart>
      <c:catAx>
        <c:axId val="40317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0319232"/>
        <c:crosses val="autoZero"/>
        <c:auto val="1"/>
        <c:lblAlgn val="ctr"/>
        <c:lblOffset val="100"/>
        <c:noMultiLvlLbl val="0"/>
      </c:catAx>
      <c:valAx>
        <c:axId val="40319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03176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90274713592649"/>
          <c:y val="0.15622564069704539"/>
          <c:w val="0.21356288873732865"/>
          <c:h val="0.76383908764729291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5349613343609749E-2"/>
          <c:y val="5.153011197955782E-2"/>
          <c:w val="0.6897664434987516"/>
          <c:h val="0.821159425692257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Победители/призёры от школы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 уч.г.</c:v>
                </c:pt>
                <c:pt idx="1">
                  <c:v>2020 уч.г.</c:v>
                </c:pt>
                <c:pt idx="2">
                  <c:v>2021 уч.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73</c:v>
                </c:pt>
                <c:pt idx="1">
                  <c:v>83</c:v>
                </c:pt>
                <c:pt idx="2">
                  <c:v>104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C00-734C-8396-20E5A0E71FA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Участники от школы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 уч.г.</c:v>
                </c:pt>
                <c:pt idx="1">
                  <c:v>2020 уч.г.</c:v>
                </c:pt>
                <c:pt idx="2">
                  <c:v>2021 уч. г.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134</c:v>
                </c:pt>
                <c:pt idx="1">
                  <c:v>179</c:v>
                </c:pt>
                <c:pt idx="2">
                  <c:v>181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C00-734C-8396-20E5A0E71F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474112"/>
        <c:axId val="40475648"/>
      </c:barChart>
      <c:catAx>
        <c:axId val="40474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0475648"/>
        <c:crosses val="autoZero"/>
        <c:auto val="1"/>
        <c:lblAlgn val="ctr"/>
        <c:lblOffset val="100"/>
        <c:noMultiLvlLbl val="0"/>
      </c:catAx>
      <c:valAx>
        <c:axId val="40475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47411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4.4866514380064441E-2"/>
          <c:y val="3.4256704210042746E-2"/>
          <c:w val="0.27505017509346291"/>
          <c:h val="0.15016541371946326"/>
        </c:manualLayout>
      </c:layout>
      <c:overlay val="0"/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2018-2019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показатель развития массового любительского спорта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317-43C1-9DB8-0B44DCFE81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2019-2020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показатель развития массового любительского спорта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317-43C1-9DB8-0B44DCFE81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2020-2021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показатель развития массового любительского спорта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0.84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317-43C1-9DB8-0B44DCFE81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618240"/>
        <c:axId val="40505344"/>
      </c:barChart>
      <c:catAx>
        <c:axId val="40618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0505344"/>
        <c:crosses val="autoZero"/>
        <c:auto val="1"/>
        <c:lblAlgn val="ctr"/>
        <c:lblOffset val="100"/>
        <c:noMultiLvlLbl val="0"/>
      </c:catAx>
      <c:valAx>
        <c:axId val="40505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0618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2018-2019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Результаты движения ГТО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BA7-4636-8C49-9BD271FC177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2019-2020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Результаты движения ГТО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0.62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BA7-4636-8C49-9BD271FC177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2020-2021 уч.г.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Результаты движения ГТО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0.14000000000000001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BA7-4636-8C49-9BD271FC17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653568"/>
        <c:axId val="40655104"/>
      </c:barChart>
      <c:catAx>
        <c:axId val="40653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0655104"/>
        <c:crosses val="autoZero"/>
        <c:auto val="1"/>
        <c:lblAlgn val="ctr"/>
        <c:lblOffset val="100"/>
        <c:noMultiLvlLbl val="0"/>
      </c:catAx>
      <c:valAx>
        <c:axId val="406551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06535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9131414811884286"/>
          <c:y val="0.73078456269523173"/>
          <c:w val="0.34277941399133538"/>
          <c:h val="0.22749258018950275"/>
        </c:manualLayout>
      </c:layout>
      <c:overlay val="0"/>
      <c:txPr>
        <a:bodyPr/>
        <a:lstStyle/>
        <a:p>
          <a:pPr>
            <a:defRPr sz="11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975907710334324E-4"/>
          <c:y val="4.3504236490730057E-4"/>
          <c:w val="0.66457846491632755"/>
          <c:h val="0.9465010644462927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Лист1!$A$2:$A$9</c:f>
              <c:strCache>
                <c:ptCount val="8"/>
                <c:pt idx="0">
                  <c:v>углубленное изучение АЯ</c:v>
                </c:pt>
                <c:pt idx="1">
                  <c:v>углубленное изучение филологии</c:v>
                </c:pt>
                <c:pt idx="2">
                  <c:v>углубленное изучение математики</c:v>
                </c:pt>
                <c:pt idx="3">
                  <c:v>естественнонаучное направление</c:v>
                </c:pt>
                <c:pt idx="4">
                  <c:v>социально-экономическое направление</c:v>
                </c:pt>
                <c:pt idx="5">
                  <c:v>информационно-технологическое направление</c:v>
                </c:pt>
                <c:pt idx="6">
                  <c:v>кадетское образование</c:v>
                </c:pt>
                <c:pt idx="7">
                  <c:v>общеобразовательные классы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37</c:v>
                </c:pt>
                <c:pt idx="1">
                  <c:v>6</c:v>
                </c:pt>
                <c:pt idx="2">
                  <c:v>4</c:v>
                </c:pt>
                <c:pt idx="3">
                  <c:v>3</c:v>
                </c:pt>
                <c:pt idx="4">
                  <c:v>4</c:v>
                </c:pt>
                <c:pt idx="5">
                  <c:v>2</c:v>
                </c:pt>
                <c:pt idx="6">
                  <c:v>2</c:v>
                </c:pt>
                <c:pt idx="7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602860138717668"/>
          <c:y val="1.534588262122917E-2"/>
          <c:w val="0.33397139861282338"/>
          <c:h val="0.88246487351745495"/>
        </c:manualLayout>
      </c:layout>
      <c:overlay val="0"/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0.75448</cdr:x>
      <cdr:y>0</cdr:y>
    </cdr:from>
    <cdr:to>
      <cdr:x>0.98744</cdr:x>
      <cdr:y>1</cdr:y>
    </cdr:to>
    <cdr:pic>
      <cdr:nvPicPr>
        <cdr:cNvPr id="4" name="Рисунок 3" descr="C:\Users\UDAKIN~1\AppData\Local\Temp\Rar$DIa0.749\Тарасова.jpg"/>
        <cdr:cNvPicPr/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612779" y="0"/>
          <a:ext cx="2041897" cy="27363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accent1"/>
          </a:solidFill>
        </a:ln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0.18333</cdr:x>
      <cdr:y>0.31352</cdr:y>
    </cdr:from>
    <cdr:to>
      <cdr:x>0.59343</cdr:x>
      <cdr:y>0.39797</cdr:y>
    </cdr:to>
    <cdr:sp macro="" textlink="">
      <cdr:nvSpPr>
        <cdr:cNvPr id="2" name="Стрелка вправо 1"/>
        <cdr:cNvSpPr/>
      </cdr:nvSpPr>
      <cdr:spPr>
        <a:xfrm xmlns:a="http://schemas.openxmlformats.org/drawingml/2006/main" rot="20982320">
          <a:off x="1326735" y="767580"/>
          <a:ext cx="2967804" cy="206759"/>
        </a:xfrm>
        <a:prstGeom xmlns:a="http://schemas.openxmlformats.org/drawingml/2006/main" prst="rightArrow">
          <a:avLst>
            <a:gd name="adj1" fmla="val 26040"/>
            <a:gd name="adj2" fmla="val 50000"/>
          </a:avLst>
        </a:prstGeom>
        <a:solidFill xmlns:a="http://schemas.openxmlformats.org/drawingml/2006/main">
          <a:srgbClr val="FE271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E271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1" cy="495947"/>
          </a:xfrm>
          <a:prstGeom prst="rect">
            <a:avLst/>
          </a:prstGeom>
        </p:spPr>
        <p:txBody>
          <a:bodyPr vert="horz" lIns="88238" tIns="44118" rIns="88238" bIns="441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95" y="1"/>
            <a:ext cx="2945661" cy="495947"/>
          </a:xfrm>
          <a:prstGeom prst="rect">
            <a:avLst/>
          </a:prstGeom>
        </p:spPr>
        <p:txBody>
          <a:bodyPr vert="horz" lIns="88238" tIns="44118" rIns="88238" bIns="44118" rtlCol="0"/>
          <a:lstStyle>
            <a:lvl1pPr algn="r">
              <a:defRPr sz="1200"/>
            </a:lvl1pPr>
          </a:lstStyle>
          <a:p>
            <a:fld id="{28EB9315-B69E-4EC3-AEF3-2F331A5BD52A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152"/>
            <a:ext cx="2945661" cy="495947"/>
          </a:xfrm>
          <a:prstGeom prst="rect">
            <a:avLst/>
          </a:prstGeom>
        </p:spPr>
        <p:txBody>
          <a:bodyPr vert="horz" lIns="88238" tIns="44118" rIns="88238" bIns="441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95" y="9429152"/>
            <a:ext cx="2945661" cy="495947"/>
          </a:xfrm>
          <a:prstGeom prst="rect">
            <a:avLst/>
          </a:prstGeom>
        </p:spPr>
        <p:txBody>
          <a:bodyPr vert="horz" lIns="88238" tIns="44118" rIns="88238" bIns="44118" rtlCol="0" anchor="b"/>
          <a:lstStyle>
            <a:lvl1pPr algn="r">
              <a:defRPr sz="1200"/>
            </a:lvl1pPr>
          </a:lstStyle>
          <a:p>
            <a:fld id="{813D5568-CF01-4A0F-8E28-C11CB7201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181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1" cy="496333"/>
          </a:xfrm>
          <a:prstGeom prst="rect">
            <a:avLst/>
          </a:prstGeom>
        </p:spPr>
        <p:txBody>
          <a:bodyPr vert="horz" lIns="91238" tIns="45618" rIns="91238" bIns="456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61" cy="496333"/>
          </a:xfrm>
          <a:prstGeom prst="rect">
            <a:avLst/>
          </a:prstGeom>
        </p:spPr>
        <p:txBody>
          <a:bodyPr vert="horz" lIns="91238" tIns="45618" rIns="91238" bIns="45618" rtlCol="0"/>
          <a:lstStyle>
            <a:lvl1pPr algn="r">
              <a:defRPr sz="1200"/>
            </a:lvl1pPr>
          </a:lstStyle>
          <a:p>
            <a:fld id="{5EC48F7F-6F96-4202-816E-798DC522F2F8}" type="datetimeFigureOut">
              <a:rPr lang="ru-RU" smtClean="0"/>
              <a:pPr/>
              <a:t>16.02.2022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56175" cy="371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8" tIns="45618" rIns="91238" bIns="456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15155"/>
            <a:ext cx="5438140" cy="4466988"/>
          </a:xfrm>
          <a:prstGeom prst="rect">
            <a:avLst/>
          </a:prstGeom>
        </p:spPr>
        <p:txBody>
          <a:bodyPr vert="horz" lIns="91238" tIns="45618" rIns="91238" bIns="456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1" cy="496333"/>
          </a:xfrm>
          <a:prstGeom prst="rect">
            <a:avLst/>
          </a:prstGeom>
        </p:spPr>
        <p:txBody>
          <a:bodyPr vert="horz" lIns="91238" tIns="45618" rIns="91238" bIns="456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61" cy="496333"/>
          </a:xfrm>
          <a:prstGeom prst="rect">
            <a:avLst/>
          </a:prstGeom>
        </p:spPr>
        <p:txBody>
          <a:bodyPr vert="horz" lIns="91238" tIns="45618" rIns="91238" bIns="45618" rtlCol="0" anchor="b"/>
          <a:lstStyle>
            <a:lvl1pPr algn="r">
              <a:defRPr sz="1200"/>
            </a:lvl1pPr>
          </a:lstStyle>
          <a:p>
            <a:fld id="{5FEFE18F-0126-45E9-A70A-B027CC213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130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FE18F-0126-45E9-A70A-B027CC2133C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289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FE18F-0126-45E9-A70A-B027CC2133C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132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FE18F-0126-45E9-A70A-B027CC2133C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961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FE18F-0126-45E9-A70A-B027CC2133CE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52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F142-3ECB-440D-AEF1-230213A684EE}" type="datetime1">
              <a:rPr lang="ru-RU" smtClean="0"/>
              <a:t>16.02.2022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64887-371F-4B2E-B010-4A8A937DE036}" type="datetime1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A767-7643-47B1-A0AD-8CCDCAF70CB0}" type="datetime1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5286-0480-46E7-8988-7908FBD9D983}" type="datetime1">
              <a:rPr lang="ru-RU" smtClean="0"/>
              <a:t>16.02.2022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386-BA28-4EF1-B60E-9179187B179E}" type="datetime1">
              <a:rPr lang="ru-RU" smtClean="0"/>
              <a:t>16.02.2022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1603-DDAB-454C-8B0B-C78B93B748FC}" type="datetime1">
              <a:rPr lang="ru-RU" smtClean="0"/>
              <a:t>16.02.2022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D1FF1-B4E4-4E38-9BD4-0F86D9486B50}" type="datetime1">
              <a:rPr lang="ru-RU" smtClean="0"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6A9B4-72FF-47FB-A3F4-C4B68F1A66BE}" type="datetime1">
              <a:rPr lang="ru-RU" smtClean="0"/>
              <a:t>16.02.2022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9222-3691-4F03-8DBB-B526440E9889}" type="datetime1">
              <a:rPr lang="ru-RU" smtClean="0"/>
              <a:t>16.02.2022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68162-C2C1-4EB5-ACEF-6881D5FDE8E5}" type="datetime1">
              <a:rPr lang="ru-RU" smtClean="0"/>
              <a:t>16.02.2022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04A3-FE98-4609-A513-E50F32F0D02A}" type="datetime1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7255F7-E73D-4895-BF5F-AB50C05C8C95}" type="datetime1">
              <a:rPr lang="ru-RU" smtClean="0"/>
              <a:t>16.02.2022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microsoft.com/office/2007/relationships/hdphoto" Target="../media/hdphoto1.wdp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chart" Target="../charts/chart5.xml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3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chart" Target="../charts/chart9.xml"/><Relationship Id="rId4" Type="http://schemas.microsoft.com/office/2007/relationships/hdphoto" Target="../media/hdphoto1.wdp"/><Relationship Id="rId9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microsoft.com/office/2007/relationships/hdphoto" Target="../media/hdphoto1.wdp"/><Relationship Id="rId7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chart" Target="../charts/chart10.xml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chart" Target="../charts/chart14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microsoft.com/office/2007/relationships/hdphoto" Target="../media/hdphoto1.wdp"/><Relationship Id="rId7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chart" Target="../charts/chart16.xml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hyperlink" Target="http://school2031.ru/" TargetMode="External"/><Relationship Id="rId7" Type="http://schemas.openxmlformats.org/officeDocument/2006/relationships/hyperlink" Target="mailto:DolmatovVN@edu.mos.ru" TargetMode="External"/><Relationship Id="rId12" Type="http://schemas.openxmlformats.org/officeDocument/2006/relationships/image" Target="../media/image6.jpeg"/><Relationship Id="rId2" Type="http://schemas.openxmlformats.org/officeDocument/2006/relationships/hyperlink" Target="http://schvu1282.mskobr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school_1282" TargetMode="External"/><Relationship Id="rId11" Type="http://schemas.openxmlformats.org/officeDocument/2006/relationships/image" Target="../media/image5.jpeg"/><Relationship Id="rId5" Type="http://schemas.openxmlformats.org/officeDocument/2006/relationships/hyperlink" Target="http://www.facebook.com/groups/school1282/" TargetMode="External"/><Relationship Id="rId10" Type="http://schemas.openxmlformats.org/officeDocument/2006/relationships/image" Target="../media/image4.jpeg"/><Relationship Id="rId4" Type="http://schemas.openxmlformats.org/officeDocument/2006/relationships/hyperlink" Target="https://www.instagram.com/school_1282/" TargetMode="External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3.jpeg"/><Relationship Id="rId7" Type="http://schemas.openxmlformats.org/officeDocument/2006/relationships/image" Target="../media/image58.jpe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microsoft.com/office/2007/relationships/hdphoto" Target="../media/hdphoto1.wdp"/><Relationship Id="rId9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microsoft.com/office/2007/relationships/hdphoto" Target="../media/hdphoto1.wdp"/><Relationship Id="rId7" Type="http://schemas.openxmlformats.org/officeDocument/2006/relationships/image" Target="../media/image6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microsoft.com/office/2007/relationships/hdphoto" Target="../media/hdphoto1.wdp"/><Relationship Id="rId7" Type="http://schemas.openxmlformats.org/officeDocument/2006/relationships/image" Target="../media/image7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chart" Target="../charts/chart22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1.xml"/><Relationship Id="rId5" Type="http://schemas.openxmlformats.org/officeDocument/2006/relationships/chart" Target="../charts/chart20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microsoft.com/office/2007/relationships/hdphoto" Target="../media/hdphoto1.wdp"/><Relationship Id="rId7" Type="http://schemas.openxmlformats.org/officeDocument/2006/relationships/image" Target="../media/image7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3.xml"/><Relationship Id="rId5" Type="http://schemas.openxmlformats.org/officeDocument/2006/relationships/image" Target="../media/image78.jpeg"/><Relationship Id="rId10" Type="http://schemas.openxmlformats.org/officeDocument/2006/relationships/image" Target="../media/image82.jpeg"/><Relationship Id="rId4" Type="http://schemas.openxmlformats.org/officeDocument/2006/relationships/image" Target="../media/image12.jpeg"/><Relationship Id="rId9" Type="http://schemas.openxmlformats.org/officeDocument/2006/relationships/image" Target="../media/image8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3" Type="http://schemas.openxmlformats.org/officeDocument/2006/relationships/chart" Target="../charts/chart24.xml"/><Relationship Id="rId7" Type="http://schemas.openxmlformats.org/officeDocument/2006/relationships/image" Target="../media/image8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5.xml"/><Relationship Id="rId5" Type="http://schemas.microsoft.com/office/2007/relationships/hdphoto" Target="../media/hdphoto3.wdp"/><Relationship Id="rId4" Type="http://schemas.openxmlformats.org/officeDocument/2006/relationships/image" Target="../media/image83.png"/><Relationship Id="rId9" Type="http://schemas.openxmlformats.org/officeDocument/2006/relationships/image" Target="../media/image86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hyperlink" Target="https://mosobr.tv/release/8621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s://mosobr.tv/release/784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chvu1282.mskobr.ru/shkol_noe_televidenie/proekt_shkol_noe_televidenie/" TargetMode="External"/><Relationship Id="rId5" Type="http://schemas.openxmlformats.org/officeDocument/2006/relationships/hyperlink" Target="https://www.youtube.com/watch?v=28dCNDhtmfE" TargetMode="External"/><Relationship Id="rId4" Type="http://schemas.openxmlformats.org/officeDocument/2006/relationships/hyperlink" Target="https://mskobr.tv/release/7558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microsoft.com/office/2007/relationships/hdphoto" Target="../media/hdphoto1.wdp"/><Relationship Id="rId7" Type="http://schemas.openxmlformats.org/officeDocument/2006/relationships/hyperlink" Target="https://vospitanie.mosmetod.ru/practices" TargetMode="External"/><Relationship Id="rId12" Type="http://schemas.openxmlformats.org/officeDocument/2006/relationships/image" Target="../media/image9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6.xml"/><Relationship Id="rId11" Type="http://schemas.openxmlformats.org/officeDocument/2006/relationships/image" Target="../media/image98.jpeg"/><Relationship Id="rId5" Type="http://schemas.openxmlformats.org/officeDocument/2006/relationships/image" Target="../media/image94.jpeg"/><Relationship Id="rId10" Type="http://schemas.openxmlformats.org/officeDocument/2006/relationships/image" Target="../media/image97.jpeg"/><Relationship Id="rId4" Type="http://schemas.openxmlformats.org/officeDocument/2006/relationships/image" Target="../media/image93.jpeg"/><Relationship Id="rId9" Type="http://schemas.openxmlformats.org/officeDocument/2006/relationships/image" Target="../media/image9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0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microsoft.com/office/2007/relationships/hdphoto" Target="../media/hdphoto1.wdp"/><Relationship Id="rId7" Type="http://schemas.openxmlformats.org/officeDocument/2006/relationships/image" Target="../media/image103.jpeg"/><Relationship Id="rId12" Type="http://schemas.openxmlformats.org/officeDocument/2006/relationships/image" Target="../media/image10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-ar.facebook.com/englishspheres/videos/2675087266048391/" TargetMode="External"/><Relationship Id="rId11" Type="http://schemas.openxmlformats.org/officeDocument/2006/relationships/image" Target="../media/image107.jpeg"/><Relationship Id="rId5" Type="http://schemas.openxmlformats.org/officeDocument/2006/relationships/hyperlink" Target="https://th-th.facebook.com/englishspheres/videos/572130473328011/" TargetMode="External"/><Relationship Id="rId10" Type="http://schemas.openxmlformats.org/officeDocument/2006/relationships/image" Target="../media/image106.jpeg"/><Relationship Id="rId4" Type="http://schemas.openxmlformats.org/officeDocument/2006/relationships/hyperlink" Target="https://www.youtube.com/watch?v=kLuDtYjE9HA" TargetMode="External"/><Relationship Id="rId9" Type="http://schemas.openxmlformats.org/officeDocument/2006/relationships/image" Target="../media/image10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7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8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chart" Target="../charts/chart3.xml"/><Relationship Id="rId4" Type="http://schemas.openxmlformats.org/officeDocument/2006/relationships/chart" Target="../charts/chart2.xml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3548" y="2348880"/>
            <a:ext cx="8424936" cy="1504137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работе  ГБОУ Г. Москвы                            «Школа № 1282 «Сокольники» 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0948" y="3861048"/>
            <a:ext cx="6410136" cy="53843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информационный отчет по итогам 2021 года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275856" y="6093296"/>
            <a:ext cx="2880320" cy="407616"/>
          </a:xfrm>
          <a:prstGeom prst="rect">
            <a:avLst/>
          </a:prstGeom>
        </p:spPr>
        <p:txBody>
          <a:bodyPr vert="horz" lIns="45720" rIns="45720">
            <a:norm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 февраля 2022 года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330216" y="555658"/>
            <a:ext cx="6771600" cy="8572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sm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ДЕПАРТАМЕНТ ОБРАЗОВАНИЯ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 НАУКИ ГОРОДА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МОСКВЫ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Государственное бюджетное общеобразовательное учреждение 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города Москвы «Школа № 1282 «Сокольники»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290"/>
            <a:ext cx="1666845" cy="181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0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07504" y="116633"/>
            <a:ext cx="8424936" cy="936104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ШКОЛОЙ СОЦИО-КУЛЬТУРНЫХ РЕСУРСОВ ГОРОДА В ОБУЧЕНИИ 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389252664"/>
              </p:ext>
            </p:extLst>
          </p:nvPr>
        </p:nvGraphicFramePr>
        <p:xfrm>
          <a:off x="141370" y="1196752"/>
          <a:ext cx="6014806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Рисунок 6" descr="C:\Users\UDAKIN~1\AppData\Local\Temp\Rar$DIa0.573\diploma 4 (2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240" y="2929984"/>
            <a:ext cx="1416256" cy="179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DAKIN~1\AppData\Local\Temp\Rar$DIa0.957\diploma (4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240" y="1108942"/>
            <a:ext cx="1416256" cy="1743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dakinaSI\Downloads\image-20-07-21-02-41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07901"/>
            <a:ext cx="1440160" cy="1745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DAKIN~1\AppData\Local\Temp\Rar$DIa0.140\Шамбетов Д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944240"/>
            <a:ext cx="1426180" cy="1797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UDAKIN~1\AppData\Local\Temp\Rar$DIa0.812\Николаев Павел Мой район в годы войны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952" y="4763992"/>
            <a:ext cx="1370404" cy="183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C:\Users\UDAKIN~1\AppData\Local\Temp\Rar$DIa0.867\Ламешина П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458" y="4763992"/>
            <a:ext cx="1408038" cy="183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schvu1282.mskobr.ru/attach_files/gallery/territoriya-bez-skvernosloviya_1393/medium/image-07-02-20-02-55-1581327637.jpe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42" y="4869160"/>
            <a:ext cx="2789982" cy="18611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Рисунок 12" descr="https://schvu1282.mskobr.ru/attach_files/gallery/vokrug-sveta-za-45-minut---novyiy-god-2021_1450/medium/10-1640606108.jpe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92" y="4854277"/>
            <a:ext cx="2708952" cy="18760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25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5496" y="116632"/>
            <a:ext cx="6912768" cy="93610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МЕТАПРЕДМЕТНАЯ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ОЛИМПИАДА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ПРЕРВЕТСЯ СВЯЗЬ ПОКОЛЕНИЙ»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9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8427338"/>
              </p:ext>
            </p:extLst>
          </p:nvPr>
        </p:nvGraphicFramePr>
        <p:xfrm>
          <a:off x="271770" y="1164291"/>
          <a:ext cx="8764726" cy="2736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1520" y="3861048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         В рейтинге результатов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образовательных организаций города Москвы школа № 1282 «Сокольники» занимает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место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в 2021 году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091786"/>
              </p:ext>
            </p:extLst>
          </p:nvPr>
        </p:nvGraphicFramePr>
        <p:xfrm>
          <a:off x="278578" y="4509120"/>
          <a:ext cx="6237638" cy="2178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44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72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827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831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72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руководителя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23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Вишневская </a:t>
                      </a:r>
                      <a:r>
                        <a:rPr lang="ru-RU" sz="1400" b="1" i="1" kern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И.С.</a:t>
                      </a:r>
                      <a:endParaRPr lang="ru-RU" sz="14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5Л, 8Л, 10К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23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Матевосова К.К</a:t>
                      </a:r>
                      <a:endParaRPr lang="ru-RU" sz="14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5М, 5Л, 10К, 9Л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23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Лазуткина М. Г.</a:t>
                      </a:r>
                      <a:endParaRPr lang="ru-RU" sz="14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5К, </a:t>
                      </a:r>
                      <a:r>
                        <a:rPr lang="ru-RU" sz="1400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11К, 9М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23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Метелкина Л.М.</a:t>
                      </a:r>
                      <a:endParaRPr lang="ru-RU" sz="14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6К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23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Куркова</a:t>
                      </a:r>
                      <a:r>
                        <a:rPr lang="ru-RU" sz="1400" b="1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Н.С.</a:t>
                      </a:r>
                      <a:endParaRPr lang="ru-RU" sz="14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23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Ермилова О.Ю.</a:t>
                      </a:r>
                      <a:endParaRPr lang="ru-RU" sz="14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23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Монахова</a:t>
                      </a:r>
                      <a:r>
                        <a:rPr lang="ru-RU" sz="1400" b="1" i="1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И.В.</a:t>
                      </a:r>
                      <a:endParaRPr lang="ru-RU" sz="14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11" name="Рисунок 10" descr="C:\Users\UDAKIN~1\AppData\Local\Temp\Rar$DIa0.963\Егорова П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550" y="4005064"/>
            <a:ext cx="2041897" cy="27363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54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07504" y="116633"/>
            <a:ext cx="8424936" cy="936104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ВКЛАД ШКОЛЫ В КАЧЕСТВЕННОЕ ОБРАЗОВАНИЕ: </a:t>
            </a:r>
            <a:endParaRPr lang="ru-RU" sz="24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МАССОВОГО ЛЮБИТЕЛЬСКОГО СПОРТА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642008232"/>
              </p:ext>
            </p:extLst>
          </p:nvPr>
        </p:nvGraphicFramePr>
        <p:xfrm>
          <a:off x="395536" y="1103468"/>
          <a:ext cx="3134486" cy="3135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808914"/>
              </p:ext>
            </p:extLst>
          </p:nvPr>
        </p:nvGraphicFramePr>
        <p:xfrm>
          <a:off x="107504" y="4278149"/>
          <a:ext cx="6912768" cy="2463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76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125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25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00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2811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«Президентские соревнования»  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 2020-2021 учебном году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межрайона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города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Баллы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 рейтингу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618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10А, учитель Алейников Д.В., 2020 г.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 место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7618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6Д, учитель Алейников Д.В., 2020 г.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призер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7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11А, учитель Алейников Д.В., 2021 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 место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войдет в рейтинг 2021-2022 уч. года</a:t>
                      </a:r>
                    </a:p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6199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10Б, учитель Меркулов Е.В., 2021г.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 место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0215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8В, учитель Алейников Д.В., 2021г.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место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6199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7Д, учитель Алейников Д.В., 2021г.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место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194513611"/>
              </p:ext>
            </p:extLst>
          </p:nvPr>
        </p:nvGraphicFramePr>
        <p:xfrm>
          <a:off x="3779912" y="1103468"/>
          <a:ext cx="3275856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Рисунок 7" descr="C:\Users\UDAKIN~1\AppData\Local\Temp\Rar$DIa0.786\image-22-07-21-04-46-2.jpe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4005064"/>
            <a:ext cx="1807348" cy="2736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DAKIN~1\AppData\Local\Temp\Rar$DIa0.880\image-22-07-21-04-46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26" y="1196752"/>
            <a:ext cx="1835673" cy="26855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56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1"/>
            <a:ext cx="8280920" cy="864097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ПРОФИЛЬНАЯ НАПРАВЛЕННОСТЬ ОБРАЗОВАТЕЛЬНЫХ ВЕРТИКАЛЕЙ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(кол-во классов)</a:t>
            </a:r>
            <a:endParaRPr lang="ru-RU" sz="1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700344376"/>
              </p:ext>
            </p:extLst>
          </p:nvPr>
        </p:nvGraphicFramePr>
        <p:xfrm>
          <a:off x="107504" y="1196752"/>
          <a:ext cx="8856983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" name="Рисунок 9" descr="C:\Users\UDAKIN~1\AppData\Local\Temp\Rar$DIa0.438\LvxhiwV8orw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57449"/>
            <a:ext cx="2088232" cy="20839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Рисунок 10" descr="C:\Users\UDAKIN~1\AppData\Local\Temp\Rar$DIa0.334\EIhOlU2orHs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653136"/>
            <a:ext cx="2165657" cy="20882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Рисунок 11" descr="C:\Users\UDAKIN~1\AppData\Local\Temp\Rar$DIa0.489\Hn_GoBLcOpE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53136"/>
            <a:ext cx="2160240" cy="20882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Рисунок 12" descr="C:\Users\UDAKIN~1\AppData\Local\Temp\Rar$DIa0.618\jAiOQX2pGO0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653136"/>
            <a:ext cx="2232248" cy="20882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26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94320"/>
            <a:ext cx="7416824" cy="46409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ГОРОДСКИЕ ОБРАЗОВАТЕЛЬНЫЕ ПРОЕКТЫ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7462780"/>
              </p:ext>
            </p:extLst>
          </p:nvPr>
        </p:nvGraphicFramePr>
        <p:xfrm>
          <a:off x="113984" y="1116755"/>
          <a:ext cx="8922512" cy="30180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972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67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40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845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5044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ПРОЕКТА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СТАТУС ШКОЛЫ В</a:t>
                      </a:r>
                      <a:r>
                        <a:rPr lang="ru-RU" sz="14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ПРОЕКТЕ, уч. год</a:t>
                      </a:r>
                      <a:endParaRPr lang="ru-RU"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504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2021-2022 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6256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Кадетский класс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454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математической вертикали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6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Академический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класс, биотехнология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кандидат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реализуется</a:t>
                      </a:r>
                    </a:p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2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Предпринимательский класс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кандидат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30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 – секция (10-11 классы)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реализуется</a:t>
                      </a:r>
                    </a:p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45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Эффективная начальная школа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реализуется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pic>
        <p:nvPicPr>
          <p:cNvPr id="12" name="Рисунок 11" descr="https://schvu1282.mskobr.ru/attach_files/gallery/zasedanie-zelenogo-kluba-14-sentyabrya-2019g_1246/medium/e8ae94de-16cc-4003-bfed-a9fd08cb8b4f-156862736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93096"/>
            <a:ext cx="2808312" cy="22404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8" name="Рисунок 7" descr="C:\Users\UDAKIN~1\AppData\Local\Temp\Rar$DIa0.360\8GQ9KUCArDc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374" y="4293096"/>
            <a:ext cx="3048122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Рисунок 12" descr="C:\Users\UDAKIN~1\AppData\Local\Temp\Rar$DIa0.978\M4tqqcPgoU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93096"/>
            <a:ext cx="2880320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36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08912" cy="100811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ГОРОДСКОЙ ОБРАЗОВАТЕЛЬНЫЙ ПРОЕКТ «КАДЕТСКИЙ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 В МОСКОВСКОЙ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ШКОЛЕ»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896" y="0"/>
            <a:ext cx="936104" cy="1124744"/>
          </a:xfrm>
          <a:prstGeom prst="rect">
            <a:avLst/>
          </a:prstGeom>
        </p:spPr>
      </p:pic>
      <p:pic>
        <p:nvPicPr>
          <p:cNvPr id="5" name="Рисунок 4" descr="C:\Users\UDAKIN~1\AppData\Local\Temp\Rar$DIa0.817\RDm1kDkHwcs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045148"/>
            <a:ext cx="2376264" cy="16962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Рисунок 5" descr="C:\Users\UDAKIN~1\AppData\Local\Temp\Rar$DIa0.864\SU0lNfBJPEk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45149"/>
            <a:ext cx="2376264" cy="16962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" name="Рисунок 6" descr="C:\Users\UDAKIN~1\AppData\Local\Temp\Rar$DIa0.095\JNcG50ZAtMQ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045149"/>
            <a:ext cx="2376264" cy="17008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" name="Объект 8" descr="C:\Users\UDAKIN~1\AppData\Local\Temp\Rar$DIa0.166\Image-1.jpeg"/>
          <p:cNvPicPr>
            <a:picLocks noGrp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342" y="1152391"/>
            <a:ext cx="1378049" cy="1844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dakinaSI\Downloads\image-22-07-21-04-25.jpe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068960"/>
            <a:ext cx="1358064" cy="1912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DAKIN~1\AppData\Local\Temp\Rar$DIa0.725\Бородина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087" y="5040558"/>
            <a:ext cx="1372496" cy="170539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251637496"/>
              </p:ext>
            </p:extLst>
          </p:nvPr>
        </p:nvGraphicFramePr>
        <p:xfrm>
          <a:off x="59668" y="1124744"/>
          <a:ext cx="7512496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30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014267" cy="64807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ГОРОДСКОЙ ОБРАЗОВАТЕЛЬНЫЙ ПРОЕКТ «МАТЕМАТИЧЕСКАЯ ВЕРТИКАЛЬ»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5107620"/>
              </p:ext>
            </p:extLst>
          </p:nvPr>
        </p:nvGraphicFramePr>
        <p:xfrm>
          <a:off x="323528" y="1484784"/>
          <a:ext cx="4012650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0"/>
            <a:ext cx="936104" cy="11247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7553" y="1125270"/>
            <a:ext cx="42186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Комплектование классов Математической вертикали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408150"/>
              </p:ext>
            </p:extLst>
          </p:nvPr>
        </p:nvGraphicFramePr>
        <p:xfrm>
          <a:off x="4921633" y="1401743"/>
          <a:ext cx="4116207" cy="2343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004048" y="1124744"/>
            <a:ext cx="4020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Пригласительный этап </a:t>
            </a:r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по математике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7388178"/>
              </p:ext>
            </p:extLst>
          </p:nvPr>
        </p:nvGraphicFramePr>
        <p:xfrm>
          <a:off x="323528" y="4293096"/>
          <a:ext cx="4116207" cy="2343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16646" y="3861048"/>
            <a:ext cx="4020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Математический праздник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4925615"/>
              </p:ext>
            </p:extLst>
          </p:nvPr>
        </p:nvGraphicFramePr>
        <p:xfrm>
          <a:off x="4956163" y="4184213"/>
          <a:ext cx="4116207" cy="2297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123562" y="3722548"/>
            <a:ext cx="4020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Уровни диагностики МЦКО функциональной (математической) грамотности  6 классов , кол-во чел.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 rot="14987093">
            <a:off x="2466773" y="552607"/>
            <a:ext cx="121119" cy="2720176"/>
          </a:xfrm>
          <a:prstGeom prst="downArrow">
            <a:avLst>
              <a:gd name="adj1" fmla="val 52201"/>
              <a:gd name="adj2" fmla="val 50000"/>
            </a:avLst>
          </a:prstGeom>
          <a:solidFill>
            <a:srgbClr val="FE27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4987093">
            <a:off x="8156905" y="2322105"/>
            <a:ext cx="99625" cy="803801"/>
          </a:xfrm>
          <a:prstGeom prst="downArrow">
            <a:avLst>
              <a:gd name="adj1" fmla="val 52201"/>
              <a:gd name="adj2" fmla="val 50000"/>
            </a:avLst>
          </a:prstGeom>
          <a:solidFill>
            <a:srgbClr val="FE27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6200000">
            <a:off x="5724822" y="3957182"/>
            <a:ext cx="119194" cy="840661"/>
          </a:xfrm>
          <a:prstGeom prst="downArrow">
            <a:avLst>
              <a:gd name="adj1" fmla="val 52201"/>
              <a:gd name="adj2" fmla="val 50000"/>
            </a:avLst>
          </a:prstGeom>
          <a:solidFill>
            <a:srgbClr val="FE27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5032163">
            <a:off x="3226517" y="5093706"/>
            <a:ext cx="132651" cy="1025949"/>
          </a:xfrm>
          <a:prstGeom prst="downArrow">
            <a:avLst>
              <a:gd name="adj1" fmla="val 52201"/>
              <a:gd name="adj2" fmla="val 50000"/>
            </a:avLst>
          </a:prstGeom>
          <a:solidFill>
            <a:srgbClr val="FE27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3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0917448"/>
              </p:ext>
            </p:extLst>
          </p:nvPr>
        </p:nvGraphicFramePr>
        <p:xfrm>
          <a:off x="225859" y="4869160"/>
          <a:ext cx="8810638" cy="1717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06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08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6018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489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76275" algn="l"/>
                        </a:tabLst>
                        <a:defRPr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4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51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Агро биотехнологическое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08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Информационно-технологическое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5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Социально-экономическое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5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8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Предпринимательское</a:t>
                      </a:r>
                      <a:endParaRPr lang="ru-RU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352928" cy="936104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ГОРОДСКОЙ ОБРАЗОВАТЕЛЬНЫЙ ПРОЕКТ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ПРЕДПРОФЕССИОНАЛЬНОГО ОБРАЗОВАНИЯ 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«КЛАСС В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МОСКОВСКОЙ ШКОЛЕ»</a:t>
            </a: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5192219"/>
              </p:ext>
            </p:extLst>
          </p:nvPr>
        </p:nvGraphicFramePr>
        <p:xfrm>
          <a:off x="3635896" y="1196752"/>
          <a:ext cx="540060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2"/>
          <p:cNvSpPr txBox="1">
            <a:spLocks/>
          </p:cNvSpPr>
          <p:nvPr/>
        </p:nvSpPr>
        <p:spPr>
          <a:xfrm>
            <a:off x="467544" y="332656"/>
            <a:ext cx="8229600" cy="786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0"/>
            <a:ext cx="936104" cy="1124744"/>
          </a:xfrm>
          <a:prstGeom prst="rect">
            <a:avLst/>
          </a:prstGeom>
        </p:spPr>
      </p:pic>
      <p:pic>
        <p:nvPicPr>
          <p:cNvPr id="9" name="Рисунок 8" descr="https://profil.mos.ru/templates/klass/img/business_logo2.png?324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25" y="2911196"/>
            <a:ext cx="1890273" cy="1893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profil.mos.ru/templates/klass/img/dblue/razv_ntek.png?191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25" y="1119072"/>
            <a:ext cx="1890273" cy="17921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2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459" y="188640"/>
            <a:ext cx="7949933" cy="68124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предпрофессиональные ОБРАЗОВАТЕЛЬНЫЕ УСПЕХИ СТАРШЕКЛАССНИКОВ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79512" y="188640"/>
            <a:ext cx="8229600" cy="1218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36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939942"/>
              </p:ext>
            </p:extLst>
          </p:nvPr>
        </p:nvGraphicFramePr>
        <p:xfrm>
          <a:off x="107504" y="1167245"/>
          <a:ext cx="8928992" cy="5588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7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281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970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 2021 уч. года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720"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Открытая</a:t>
                      </a:r>
                      <a:r>
                        <a:rPr lang="ru-RU" sz="12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городская научно-практическая конференция «Наука для жизни»</a:t>
                      </a:r>
                      <a:endParaRPr lang="ru-RU" sz="1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Александра</a:t>
                      </a:r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., 11 кл.,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призера 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конкурса проектов и исследований, направление «Многообразие науки», секция «</a:t>
                      </a:r>
                      <a:r>
                        <a:rPr lang="ru-RU" sz="1100" b="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Агротехнологии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. Селекция и семеноводство»</a:t>
                      </a:r>
                      <a:endParaRPr lang="ru-RU" sz="11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0264"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Московская предпрофессиональная олимпиада</a:t>
                      </a:r>
                      <a:endParaRPr lang="ru-RU" sz="1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Анна С., 10 кл.,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победителя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соц.-эконом. профиль</a:t>
                      </a:r>
                    </a:p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Федор К., 11 кл.,</a:t>
                      </a:r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призера</a:t>
                      </a:r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биотехнологический профиль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Амина Д., 10 кл.,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призера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соц.-эконом. профиль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Софья Е., 5 кл.,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призера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филологическая олимпиада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79277"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 конкурс научно-технологических проектов «Большие вызовы», направление:</a:t>
                      </a:r>
                      <a:r>
                        <a:rPr lang="ru-RU" sz="12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Современная энергетика</a:t>
                      </a:r>
                      <a:endParaRPr lang="ru-RU" sz="1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Василий С., 11 кл.,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призера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проектно-исследовательская работа «</a:t>
                      </a:r>
                      <a:r>
                        <a:rPr lang="ru-RU" sz="1100" b="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Ветроархитектура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4652"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Конкурс проектов и прикладных исследований школьников и студентов на основе реальных задач работодателей «Школа реальных дел» (городской уровень)</a:t>
                      </a:r>
                      <a:endParaRPr lang="ru-RU" sz="1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Ростислав Б., Андрей Ш., 11 кл.,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Сертификаты</a:t>
                      </a:r>
                      <a:r>
                        <a:rPr lang="ru-RU" sz="11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финалиста</a:t>
                      </a:r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кейс 19 «Путешествие в цифровой мир: азбука и язык (практика на макетных платах)</a:t>
                      </a:r>
                      <a:endParaRPr lang="ru-RU" sz="11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46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Научно-технологическая образовательная программа 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«Большие вызовы», </a:t>
                      </a:r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 «Современная</a:t>
                      </a:r>
                      <a:r>
                        <a:rPr lang="ru-RU" sz="12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энергетика», образовательный цент </a:t>
                      </a:r>
                      <a:r>
                        <a:rPr lang="ru-RU" sz="12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«Сириус» </a:t>
                      </a:r>
                      <a:r>
                        <a:rPr lang="ru-RU" sz="12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РФ, 18-28.04.2021 года</a:t>
                      </a:r>
                      <a:endParaRPr lang="ru-RU" sz="1200" b="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Михаил</a:t>
                      </a:r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Ч.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11 кл.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 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об успешном освоении программы</a:t>
                      </a:r>
                      <a:endParaRPr lang="ru-RU" sz="11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3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Всероссийская проектная школа 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«Окно в НТИ», </a:t>
                      </a:r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кружковое движение НТИ, ВДЦ «Орленок», 05-25.11.2020г.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Валерия Х., 11 кл.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победителя</a:t>
                      </a:r>
                    </a:p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Андрей Ш., 11 кл.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победителя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902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Открытая</a:t>
                      </a:r>
                      <a:r>
                        <a:rPr lang="ru-RU" sz="12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онлайн конференция школьных проектов при ИПУ им. В.А. Трапезникова РАН, 15.02.2021 года</a:t>
                      </a:r>
                      <a:endParaRPr lang="ru-RU" sz="1200" b="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Александр Е., 11кл.,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победителя 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«Использование метода электрофореза для выявления запасных белков тритикале»</a:t>
                      </a:r>
                    </a:p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Александра Д., 11 кл.,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победителя 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«Изучение особенностей выращивания растений для сити- фермерства»</a:t>
                      </a:r>
                      <a:endParaRPr lang="ru-RU" sz="11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90264"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Открытая</a:t>
                      </a:r>
                      <a:r>
                        <a:rPr lang="ru-RU" sz="12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онлайн конференция школьных проектов при ИПУ им. В.А. Трапезникова РАН, 19.05.2021 года</a:t>
                      </a:r>
                      <a:endParaRPr lang="ru-RU" sz="1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София</a:t>
                      </a:r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С., 7 кл, </a:t>
                      </a:r>
                      <a:r>
                        <a:rPr lang="ru-RU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1 степени</a:t>
                      </a:r>
                      <a:r>
                        <a:rPr lang="ru-RU" sz="11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«Гидропоника – эффективное выращивание растений без почвы»</a:t>
                      </a:r>
                    </a:p>
                    <a:p>
                      <a:pPr algn="l"/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Андрей Л., 8 кл., </a:t>
                      </a:r>
                      <a:r>
                        <a:rPr lang="ru-RU" sz="11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2 степени </a:t>
                      </a:r>
                      <a:r>
                        <a:rPr lang="ru-RU" sz="11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«Изучение воздействия искусственного и естественного освещения на сорта салатов»</a:t>
                      </a:r>
                      <a:endParaRPr lang="ru-RU" sz="11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0"/>
            <a:ext cx="936104" cy="1124744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5" y="116632"/>
            <a:ext cx="8208912" cy="93610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предпрофессиональные ОБРАЗОВАТЕЛЬНЫЕ УСПЕХИ СТАРШЕКЛАССНИКОВ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79512" y="332656"/>
            <a:ext cx="8229600" cy="1074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3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0"/>
            <a:ext cx="936104" cy="1124744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29130310"/>
              </p:ext>
            </p:extLst>
          </p:nvPr>
        </p:nvGraphicFramePr>
        <p:xfrm>
          <a:off x="179512" y="1159926"/>
          <a:ext cx="8793063" cy="3709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Рисунок 7" descr="C:\Users\UDAKIN~1\AppData\Local\Temp\Rar$DIa0.522\Binder1_Страница_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146" y="4920721"/>
            <a:ext cx="1169613" cy="17012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" name="Рисунок 8" descr="C:\Users\UDAKIN~1\AppData\Local\Temp\Rar$DIa0.729\Binder1_Страница_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941167"/>
            <a:ext cx="1224136" cy="17012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Рисунок 10" descr="C:\Users\UDAKIN~1\AppData\Local\Temp\Rar$DIa0.125\Binder1_Страница_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957593"/>
            <a:ext cx="1224136" cy="16783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Рисунок 11" descr="C:\Users\UDAKIN~1\AppData\Local\Temp\Rar$DIa0.165\Binder1_Страница_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30733"/>
            <a:ext cx="1097561" cy="17012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Рисунок 12" descr="C:\Users\UDAKIN~1\AppData\Local\Temp\Rar$DIa0.537\Binder2_Страница_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617" y="4973754"/>
            <a:ext cx="1152128" cy="166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6" name="Picture 2" descr="C:\Users\UDAKIN~1\AppData\Local\Temp\Rar$DIa0.190\Binder2_Страница_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280" y="4973754"/>
            <a:ext cx="1202520" cy="167835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C:\Users\UDAKIN~1\AppData\Local\Temp\Rar$DIa0.348\Binder2_Страница_5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044" y="4973754"/>
            <a:ext cx="1224136" cy="16728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4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7196" y="228600"/>
            <a:ext cx="6463036" cy="75212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ОБРАЗОВАТЕЛЬНОЙ ОРГАНИЗАЦИИ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5" name="Прямоугольник 4"/>
          <p:cNvSpPr/>
          <p:nvPr/>
        </p:nvSpPr>
        <p:spPr>
          <a:xfrm>
            <a:off x="3707904" y="2374882"/>
            <a:ext cx="5301462" cy="4284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Юридический адрес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107014, г. Москва, ул. Барболина, дом 1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телефон: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(499) 268-52-14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1282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@edu.mos.ru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Сайт: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2"/>
              </a:rPr>
              <a:t>http://schvu1282.mskobr.ru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Инстаграм: 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4"/>
              </a:rPr>
              <a:t>https://www.instagram.com/school_1282/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Фейсбук: 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5"/>
              </a:rPr>
              <a:t>www.facebook.com/groups/school1282/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контакте: 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6"/>
              </a:rPr>
              <a:t>https://vk.com/school_1282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Директор: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Василий Николаевич Долматов,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кандидат педагогических наук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</a:pP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DolmatovVN@edu.mos.ru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08766" y="1196752"/>
            <a:ext cx="54006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Государственное бюджетное общеобразовательное учреждение города Москвы 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«Школа № 1282 «Сокольники»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pic>
        <p:nvPicPr>
          <p:cNvPr id="2052" name="Picture 4" descr="История учреждения, ГБОУ Школа № 1282 &quot;Сокольники&quot;, Москва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65" y="5102368"/>
            <a:ext cx="3366689" cy="157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Школа № 1282 с углублённым изучением английского языка – новое здание -  Москва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96" y="3212976"/>
            <a:ext cx="3401959" cy="179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3 &quot;А&quot; КЛАСС Школа 1282 — Сайт для родителей и учителей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96" y="1328663"/>
            <a:ext cx="3401959" cy="174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77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251520" y="166329"/>
            <a:ext cx="7992888" cy="72008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 С НИИ, ВУЗАМИ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sp>
        <p:nvSpPr>
          <p:cNvPr id="10" name="Объект 1"/>
          <p:cNvSpPr>
            <a:spLocks noGrp="1"/>
          </p:cNvSpPr>
          <p:nvPr>
            <p:ph idx="1"/>
          </p:nvPr>
        </p:nvSpPr>
        <p:spPr>
          <a:xfrm>
            <a:off x="107504" y="1124745"/>
            <a:ext cx="8928992" cy="4166734"/>
          </a:xfrm>
        </p:spPr>
        <p:txBody>
          <a:bodyPr>
            <a:normAutofit/>
          </a:bodyPr>
          <a:lstStyle/>
          <a:p>
            <a:pPr marL="90170" indent="0" algn="ctr"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           НАУЧНО-ИССЛЕДОВАТЕЛЬСКИЕ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ИНСТИТУТЫ</a:t>
            </a:r>
          </a:p>
          <a:p>
            <a:pPr marL="375920" indent="-285750" algn="just">
              <a:buFontTx/>
              <a:buChar char="-"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Институт проблем управления им. В.А. Трапезникова РАН</a:t>
            </a:r>
          </a:p>
          <a:p>
            <a:pPr marL="375920" indent="-285750" algn="just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Институт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химических реактивов и особо чистых химических веществ Национального исследовательского центра «Курчатовский институт» (ИРЕА)</a:t>
            </a:r>
          </a:p>
          <a:p>
            <a:pPr marL="375920" indent="-285750" algn="just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Национальный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исследовательский технологический университет «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МИСиС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» </a:t>
            </a:r>
          </a:p>
          <a:p>
            <a:pPr marL="375920" indent="-285750" algn="just">
              <a:spcAft>
                <a:spcPts val="0"/>
              </a:spcAft>
              <a:buFontTx/>
              <a:buChar char="-"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Всероссийским НИИ картофельного хозяйства им. А.Г.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Лорха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 </a:t>
            </a:r>
          </a:p>
          <a:p>
            <a:pPr marL="375920" indent="-285750" algn="just">
              <a:spcAft>
                <a:spcPts val="0"/>
              </a:spcAft>
              <a:buFontTx/>
              <a:buChar char="-"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Всероссийским НИИ сельскохозяйственной биотехнологии</a:t>
            </a:r>
          </a:p>
          <a:p>
            <a:pPr marL="90170" indent="0" algn="ctr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ОРГАНИЗАЦИИ ВЫСШЕГО ПРОФЕССИОНАЛЬНОГО ОБРАЗОВАНИЯ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Московский государственный технический университет им. Н.Э. Баумана (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скиллс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75920" indent="-285750" algn="just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Московский физико-технический институт (математическая вертикаль)</a:t>
            </a:r>
          </a:p>
          <a:p>
            <a:pPr marL="375920" indent="-285750" algn="just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Московский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политехнический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университет (Инженерная школа)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Московский государственный университет технологий и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им. К.Г. Разумовского </a:t>
            </a:r>
          </a:p>
          <a:p>
            <a:pPr marL="375920" indent="-285750" algn="just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Московский городской педагогический университет</a:t>
            </a:r>
          </a:p>
          <a:p>
            <a:pPr marL="375920" indent="-285750" algn="just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Московский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государственный психолого-педагогическим университет</a:t>
            </a:r>
          </a:p>
          <a:p>
            <a:pPr marL="375920" indent="-285750" algn="just">
              <a:spcAft>
                <a:spcPts val="0"/>
              </a:spcAft>
              <a:buFontTx/>
              <a:buChar char="-"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Институт медико-биологических проблем Российского университета Дружбы народов  </a:t>
            </a:r>
          </a:p>
          <a:p>
            <a:pPr marL="375920" indent="-285750" algn="just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Московский государственный университет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им. М.В. Ломоносова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 (биотехнологический ф-т, мат. вертикаль)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75920" indent="-285750" algn="just">
              <a:spcAft>
                <a:spcPts val="0"/>
              </a:spcAft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Московское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высшее общевойсковое командное орденов Жукова, Ленина и Октябрьской революции Краснознаменное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училище (кадетский класс)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ea typeface="Candara"/>
              <a:cs typeface="Times New Roman" pitchFamily="18" charset="0"/>
            </a:endParaRPr>
          </a:p>
        </p:txBody>
      </p:sp>
      <p:pic>
        <p:nvPicPr>
          <p:cNvPr id="14" name="Рисунок 13" descr="Картинки по запросу киберлекторий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01409"/>
            <a:ext cx="2088232" cy="143995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6" name="Рисунок 15" descr="C:\Users\UdakinaSI\Downloads\31f6410a-0d5f-4d3c-b955-b137e537333b (1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301408"/>
            <a:ext cx="1988535" cy="143995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7" name="Picture 2" descr="C:\Users\UdakinaSI\Downloads\IMG-20191127-WA00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96444"/>
            <a:ext cx="2088232" cy="144492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Картинки по запросу фото с конференции наука для жизни в москве 20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296444"/>
            <a:ext cx="2107023" cy="144492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5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136904" cy="86409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ЧЕМПИОНАТ ПРОФЕССИОНАЛЬНОГО МАСТЕРСТВА «МОСКОВСКИЕ МАСТЕРА»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956804"/>
            <a:ext cx="4899509" cy="2750406"/>
          </a:xfrm>
          <a:prstGeom prst="rect">
            <a:avLst/>
          </a:prstGeom>
        </p:spPr>
      </p:pic>
      <p:sp>
        <p:nvSpPr>
          <p:cNvPr id="7" name="Объект 1"/>
          <p:cNvSpPr txBox="1">
            <a:spLocks/>
          </p:cNvSpPr>
          <p:nvPr/>
        </p:nvSpPr>
        <p:spPr>
          <a:xfrm>
            <a:off x="107504" y="1124744"/>
            <a:ext cx="8928992" cy="2808312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170" indent="0">
              <a:buFont typeface="Wingdings 2"/>
              <a:buNone/>
            </a:pPr>
            <a:r>
              <a:rPr lang="en-US" sz="2100" b="1" dirty="0" err="1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KidSkills</a:t>
            </a:r>
            <a:endParaRPr lang="ru-RU" sz="21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Технологии моды</a:t>
            </a:r>
          </a:p>
          <a:p>
            <a:pPr marL="375920" indent="-285750" algn="just">
              <a:buFontTx/>
              <a:buChar char="-"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Флористика</a:t>
            </a:r>
            <a:r>
              <a:rPr lang="en-US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финалист, 6-9 лет</a:t>
            </a:r>
          </a:p>
          <a:p>
            <a:pPr marL="375920" indent="-285750" algn="just">
              <a:buFontTx/>
              <a:buChar char="-"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Ресторанный сервис</a:t>
            </a:r>
          </a:p>
          <a:p>
            <a:pPr marL="375920" indent="-285750" algn="just">
              <a:buFontTx/>
              <a:buChar char="-"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Поварское дело</a:t>
            </a:r>
            <a:endParaRPr lang="en-US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170" indent="0" algn="just">
              <a:buNone/>
            </a:pPr>
            <a:endParaRPr lang="en-US" sz="2100" b="1" dirty="0" smtClean="0">
              <a:solidFill>
                <a:schemeClr val="tx1"/>
              </a:solidFill>
              <a:latin typeface="Times New Roman" pitchFamily="18" charset="0"/>
              <a:ea typeface="Candara"/>
              <a:cs typeface="Times New Roman" pitchFamily="18" charset="0"/>
            </a:endParaRPr>
          </a:p>
          <a:p>
            <a:pPr marL="90170" indent="0" algn="just">
              <a:buNone/>
            </a:pP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WorldSkills</a:t>
            </a:r>
            <a:endParaRPr lang="ru-RU" sz="2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Флористика – </a:t>
            </a:r>
            <a:r>
              <a:rPr lang="ru-RU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 регионального этапа, 4 место</a:t>
            </a:r>
          </a:p>
          <a:p>
            <a:pPr marL="375920" indent="-285750" algn="just">
              <a:buFontTx/>
              <a:buChar char="-"/>
            </a:pP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Кибербезопасность</a:t>
            </a:r>
            <a:endParaRPr lang="ru-RU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Корпоративная защита от внутренних угроз информационной безопасности.</a:t>
            </a:r>
          </a:p>
          <a:p>
            <a:pPr marL="375920" indent="-285750" algn="just">
              <a:buFontTx/>
              <a:buChar char="-"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Холодильная техника и система кондиционирования – </a:t>
            </a:r>
            <a:r>
              <a:rPr lang="ru-RU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призер регионального этапа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14-16 лет, участник Московской сборной</a:t>
            </a:r>
          </a:p>
          <a:p>
            <a:pPr marL="90170" indent="0" algn="ctr">
              <a:buFont typeface="Wingdings 2"/>
              <a:buNone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Candara"/>
              <a:cs typeface="Times New Roman" pitchFamily="18" charset="0"/>
            </a:endParaRPr>
          </a:p>
          <a:p>
            <a:pPr marL="90170" indent="0" algn="ctr">
              <a:buFont typeface="Wingdings 2"/>
              <a:buNone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ea typeface="Candara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251520" y="166329"/>
            <a:ext cx="7992888" cy="814399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«ПРОФЕССИОНАЛЬНОЕ ОБУЧЕНИЕ 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 ГРАНИЦ»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sp>
        <p:nvSpPr>
          <p:cNvPr id="10" name="Объект 1"/>
          <p:cNvSpPr>
            <a:spLocks noGrp="1"/>
          </p:cNvSpPr>
          <p:nvPr>
            <p:ph idx="1"/>
          </p:nvPr>
        </p:nvSpPr>
        <p:spPr>
          <a:xfrm>
            <a:off x="107504" y="1124745"/>
            <a:ext cx="8928992" cy="1944215"/>
          </a:xfrm>
        </p:spPr>
        <p:txBody>
          <a:bodyPr>
            <a:normAutofit fontScale="92500" lnSpcReduction="20000"/>
          </a:bodyPr>
          <a:lstStyle/>
          <a:p>
            <a:pPr marL="90170" indent="0" algn="ctr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ЗАКЛЮЧЕНЫ СОГЛАШЕНИЯ О СОТРУДНИЧЕСТВЕ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Колледж малого бизнеса № 4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Технологический колледж № 21</a:t>
            </a: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Московский автомобильно-дорожный колледж им. А.А. Николаева</a:t>
            </a: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Колледж Архитектуры, Дизайна и Реинжиниринга № 26</a:t>
            </a: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Технологический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колледж №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pPr marL="90170" indent="0" algn="ctr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НАПРАВЛЕНИЯ РАБОТЫ</a:t>
            </a: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«Профессиональное обучение без границ». Цель: ранняя профориентация учащихся, освоение профессии.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«Гостеприимная школа». Цель: обмен опытом и сотрудничество образовательных организаций.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170" indent="0" algn="ctr">
              <a:buNone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Candara"/>
              <a:cs typeface="Times New Roman" pitchFamily="18" charset="0"/>
            </a:endParaRPr>
          </a:p>
          <a:p>
            <a:pPr marL="90170" indent="0" algn="ctr">
              <a:buNone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ea typeface="Candara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98238050"/>
              </p:ext>
            </p:extLst>
          </p:nvPr>
        </p:nvGraphicFramePr>
        <p:xfrm>
          <a:off x="251520" y="3140968"/>
          <a:ext cx="4752528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8639104"/>
              </p:ext>
            </p:extLst>
          </p:nvPr>
        </p:nvGraphicFramePr>
        <p:xfrm>
          <a:off x="5076056" y="3212976"/>
          <a:ext cx="3960683" cy="3355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83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83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900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1602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76275" algn="l"/>
                        </a:tabLst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ru-RU" sz="1100" dirty="0" smtClean="0"/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-202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6802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76275" algn="l"/>
                        </a:tabLst>
                        <a:defRPr/>
                      </a:pPr>
                      <a:r>
                        <a:rPr lang="ru-RU" sz="11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чел., получивших свидетельство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45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Цифровой куратор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86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74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Оператор ЭВМ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86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Вожатый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Лаборант</a:t>
                      </a:r>
                      <a:r>
                        <a:rPr lang="ru-RU" sz="1200" b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микробиолог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Лаборант химического анализа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13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Слесарь по ремонту автомобиля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Водитель автомобиля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Водитель  мотоцикла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Электросварщик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Парикмахер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Специалист по маникюру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85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Фотограф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76275" algn="l"/>
                        </a:tabLs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7" name="Объект 1"/>
          <p:cNvSpPr txBox="1">
            <a:spLocks/>
          </p:cNvSpPr>
          <p:nvPr/>
        </p:nvSpPr>
        <p:spPr>
          <a:xfrm>
            <a:off x="107504" y="1124744"/>
            <a:ext cx="8928992" cy="1944215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170" indent="0" algn="ctr">
              <a:buFont typeface="Wingdings 2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ЗАКЛЮЧЕНЫ СОГЛАШЕНИЯ О СОТРУДНИЧЕСТВЕ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Колледж малого бизнеса № 4</a:t>
            </a: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Технологический колледж № 21</a:t>
            </a: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Московский автомобильно-дорожный колледж им. А.А. Николаева</a:t>
            </a: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Колледж Архитектуры, Дизайна и Реинжиниринга № 26</a:t>
            </a: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Технологический колледж № 24</a:t>
            </a:r>
          </a:p>
          <a:p>
            <a:pPr marL="90170" indent="0" algn="ctr">
              <a:buFont typeface="Wingdings 2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НАПРАВЛЕНИЯ РАБОТЫ</a:t>
            </a: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«Профессиональное обучение без границ». Цель: ранняя профориентация учащихся, освоение профессии.</a:t>
            </a:r>
          </a:p>
          <a:p>
            <a:pPr marL="375920" indent="-285750"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«Гостеприимная школа». Цель: обмен опытом и сотрудничество образовательных организаций.</a:t>
            </a:r>
          </a:p>
          <a:p>
            <a:pPr marL="90170" indent="0" algn="ctr">
              <a:buFont typeface="Wingdings 2"/>
              <a:buNone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Candara"/>
              <a:cs typeface="Times New Roman" pitchFamily="18" charset="0"/>
            </a:endParaRPr>
          </a:p>
          <a:p>
            <a:pPr marL="90170" indent="0" algn="ctr">
              <a:buFont typeface="Wingdings 2"/>
              <a:buNone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Tx/>
              <a:buChar char="-"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ea typeface="Candara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82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8005258"/>
              </p:ext>
            </p:extLst>
          </p:nvPr>
        </p:nvGraphicFramePr>
        <p:xfrm>
          <a:off x="67562" y="1196752"/>
          <a:ext cx="903649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86" y="116632"/>
            <a:ext cx="7449750" cy="8640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pic>
        <p:nvPicPr>
          <p:cNvPr id="7" name="Рисунок 6" descr="C:\Users\UDAKIN~1\AppData\Local\Temp\Rar$DIa0.539\wf00QePpoHk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973" y="5004236"/>
            <a:ext cx="1751342" cy="17330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8" name="Рисунок 7" descr="C:\Users\UDAKIN~1\AppData\Local\Temp\Rar$DIa0.656\uk8tdP66TjM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004236"/>
            <a:ext cx="1747096" cy="17330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" name="Рисунок 8" descr="C:\Users\UDAKIN~1\AppData\Local\Temp\Rar$DIa0.124\KDn1oVVwZ5A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548" y="5004235"/>
            <a:ext cx="1746093" cy="17330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" name="Рисунок 9" descr="C:\Users\UDAKIN~1\AppData\Local\Temp\Rar$DIa0.163\u0Px5VcDh4o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" y="5004236"/>
            <a:ext cx="1762125" cy="17330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Рисунок 10" descr="C:\Users\UDAKIN~1\AppData\Local\Temp\Rar$DIa0.478\53wqDimmHwc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898" y="5004236"/>
            <a:ext cx="1743825" cy="17330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41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воспитательной работы ШКОЛЫ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3"/>
            <a:ext cx="6696744" cy="409546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«Читать. Знать. Помнить»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Театральный фестиваль «Ближе к звездам»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Патриотические акции «Лучшая сотня»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Премьера фильма ко Дню битвы под Москвой «Педагоги. Патриоты. Герои»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чтецов «Станция Зима»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Виртуальный День открытых дверей для будущих первоклассников «Дорога к школе»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творческих мастерских «Новогоднее чудо»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«Школа самых классных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классных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2021»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«Боевая слава» в рамках президентской платформы «Россия – страна возможностей»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Историко-литературная композиция «Блокада Ленинграда»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«Цвет настроения…»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Теле-концерт «Пою для мамы»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«Земля в иллюминаторе»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Общегородской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 песней к победе»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мероприятия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посвященные праздничным датам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посвященные памятным и историческим датам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pic>
        <p:nvPicPr>
          <p:cNvPr id="5" name="Рисунок 4" descr="C:\Users\UDAKIN~1\AppData\Local\Temp\Rar$DIa0.710\FxlaYjHn8B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072" y="5301209"/>
            <a:ext cx="2200432" cy="15238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Рисунок 5" descr="C:\Users\UDAKIN~1\AppData\Local\Temp\Rar$DIa0.608\Image-4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111" y="5301209"/>
            <a:ext cx="1055827" cy="15238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8" name="Рисунок 7" descr="C:\Users\UDAKIN~1\AppData\Local\Temp\Rar$DIa0.864\mRX__XTINQ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682" y="2564904"/>
            <a:ext cx="2200432" cy="13195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" name="Рисунок 8" descr="C:\Users\UDAKIN~1\AppData\Local\Temp\Rar$DIa0.337\lysxdWEXh0c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301209"/>
            <a:ext cx="1656184" cy="15272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" name="Рисунок 9" descr="C:\Users\UDAKIN~1\AppData\Local\Temp\Rar$DIa0.685\dQexrvFetBQ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301209"/>
            <a:ext cx="1865287" cy="15238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Рисунок 10" descr="C:\Users\UDAKIN~1\AppData\Local\Temp\Rar$DIa0.719\Image-9.jpe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682" y="3922211"/>
            <a:ext cx="2200432" cy="13068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Рисунок 11" descr="https://schvu1282.mskobr.ru/attach_files/gallery/den-znaniy-2020-god_1411/medium/20200901-084814-1599038606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072" y="1111891"/>
            <a:ext cx="2220042" cy="13810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Рисунок 12" descr="https://schvu1282.mskobr.ru/attach_files/gallery/23-fevralya-2020g-v-doshkolnyih-otdeleniyah_1399/medium/siez3csohew-1582641425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594" y="5301210"/>
            <a:ext cx="1895446" cy="15238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99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6355432" cy="72008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Волонтёрская деятельность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38135"/>
            <a:ext cx="6120680" cy="2434881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Благотворительная акция совместно с проектом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ДариЕду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приуроченная ко Дню Волонтера в России;                     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Волонтерская акция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«Территория без сквернословия»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недели культуры общения;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Зимняя серия новогодних представлений для детей младшего школьного возраста «Снежная королева»;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Благотворительная акция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«Коробка храбрости»;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Благотворительная акция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«Дарите книги с любовью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pic>
        <p:nvPicPr>
          <p:cNvPr id="10" name="Рисунок 9" descr="C:\Users\UDAKIN~1\AppData\Local\Temp\Rar$DIa0.718\YGbOR5OBr8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328" y="3645024"/>
            <a:ext cx="1440160" cy="15742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Рисунок 10" descr="C:\Users\UDAKIN~1\AppData\Local\Temp\Rar$DIa0.525\lvWs_Y1bDr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345" y="3645024"/>
            <a:ext cx="1440160" cy="158417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Рисунок 12" descr="C:\Users\UDAKIN~1\AppData\Local\Temp\Rar$DIa0.388\Image-6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65" y="1138135"/>
            <a:ext cx="2733675" cy="5544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UDAKIN~1\AppData\Local\Temp\Rar$DIa0.983\Image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4" y="5305131"/>
            <a:ext cx="1980220" cy="13681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5" name="Рисунок 14" descr="C:\Users\UDAKIN~1\AppData\Local\Temp\Rar$DIa0.813\Image-4.jpe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650571"/>
            <a:ext cx="1325020" cy="158417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6" name="Рисунок 15" descr="C:\Users\UDAKIN~1\AppData\Local\Temp\Rar$DIa0.082\Image-3.jpe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313" y="5317282"/>
            <a:ext cx="2016224" cy="13681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Рисунок 11" descr="C:\Users\UDAKIN~1\AppData\Local\Temp\Rar$DIa0.557\Image-1.jpe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295665"/>
            <a:ext cx="1944216" cy="1387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UDAKIN~1\AppData\Local\Temp\Rar$DIa0.909\Image-2.jpe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50570"/>
            <a:ext cx="1584176" cy="156873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01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632848" cy="72008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ХАРАКТЕРИСТИКА ПЕДАГОГИЧЕСКИХ </a:t>
            </a:r>
            <a:r>
              <a:rPr lang="ru-RU" sz="27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КАДРОВ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503650"/>
              </p:ext>
            </p:extLst>
          </p:nvPr>
        </p:nvGraphicFramePr>
        <p:xfrm>
          <a:off x="1808110" y="1510044"/>
          <a:ext cx="3555977" cy="2062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44625"/>
            <a:ext cx="677951" cy="793364"/>
          </a:xfrm>
          <a:prstGeom prst="rect">
            <a:avLst/>
          </a:prstGeom>
        </p:spPr>
      </p:pic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1435014"/>
              </p:ext>
            </p:extLst>
          </p:nvPr>
        </p:nvGraphicFramePr>
        <p:xfrm>
          <a:off x="5436096" y="1546048"/>
          <a:ext cx="3600400" cy="1954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808111" y="1090537"/>
            <a:ext cx="2691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педагогический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стаж, чел.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137" y="1090536"/>
            <a:ext cx="3297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квалификационная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категория, чел.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7301247"/>
              </p:ext>
            </p:extLst>
          </p:nvPr>
        </p:nvGraphicFramePr>
        <p:xfrm>
          <a:off x="1795032" y="3861048"/>
          <a:ext cx="3497047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6712" y="2132856"/>
            <a:ext cx="1791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2019 - 2020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11" y="4653136"/>
            <a:ext cx="179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2020 -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2351940"/>
              </p:ext>
            </p:extLst>
          </p:nvPr>
        </p:nvGraphicFramePr>
        <p:xfrm>
          <a:off x="5436097" y="3933056"/>
          <a:ext cx="3563260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07195" y="6119718"/>
            <a:ext cx="70479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Условные обозначения: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синий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уровень дошкольного образования, красный – уровень школьного образования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62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188640"/>
            <a:ext cx="7560840" cy="72008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профсоюзная организация РАБОТНИКОВ ОБРАЗОВАНИЯ В ШКОЛЕ</a:t>
            </a: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3" y="3825023"/>
            <a:ext cx="5904657" cy="1121356"/>
          </a:xfrm>
        </p:spPr>
        <p:txBody>
          <a:bodyPr>
            <a:normAutofit fontScale="92500" lnSpcReduction="10000"/>
          </a:bodyPr>
          <a:lstStyle/>
          <a:p>
            <a:pPr marL="37592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городской семинаре молодых педагогов «Социально-психологический тренинг «Коммуникативная компетентность», апрель 2021 года;</a:t>
            </a:r>
          </a:p>
          <a:p>
            <a:pPr marL="37592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Городская профсоюзная Школа профессионального роста молодых педагогов «Новый вектор», июнь 2021 года;</a:t>
            </a:r>
          </a:p>
          <a:p>
            <a:pPr marL="37592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Городской конкурс открытых уроков, посвященном юбилею профсоюза педагогических работников РФ, 2 место 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pic>
        <p:nvPicPr>
          <p:cNvPr id="5" name="Рисунок 4" descr="https://schvu1282.mskobr.ru/attach_files/gallery/profsoyuznyiy-urok-oktyabr-2019g_1273/medium/zcjggehlip4-157233457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096" y="2996952"/>
            <a:ext cx="2866271" cy="1812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chvu1282.mskobr.ru/attach_files/gallery/profsoyuznyiy-urok-oktyabr-2019g_1273/medium/mnjfwfhhigu-157233457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097" y="1124744"/>
            <a:ext cx="2880321" cy="177573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6078612"/>
              </p:ext>
            </p:extLst>
          </p:nvPr>
        </p:nvGraphicFramePr>
        <p:xfrm>
          <a:off x="159015" y="1088716"/>
          <a:ext cx="5763482" cy="2663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2" name="Рисунок 11" descr="C:\Users\UdakinaSI\Downloads\IMG-20210716-WA001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962805"/>
            <a:ext cx="2801477" cy="181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UdakinaSI\Downloads\IMG-20210716-WA000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58" y="4948184"/>
            <a:ext cx="1440160" cy="1812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UdakinaSI\Downloads\IMG-20210716-WA0009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582" y="4948184"/>
            <a:ext cx="1293651" cy="181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UdakinaSI\Downloads\IMG-20210716-WA0014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952" y="4963169"/>
            <a:ext cx="2592288" cy="181241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27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496944" cy="8382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ПРАВИТЕЛЬСТВА МОСКВЫ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«МОСКОВСКАЯ ЭЛЕКТРОННАЯ ШКОЛА»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470797"/>
              </p:ext>
            </p:extLst>
          </p:nvPr>
        </p:nvGraphicFramePr>
        <p:xfrm>
          <a:off x="3707904" y="1196752"/>
          <a:ext cx="5184576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0"/>
            <a:ext cx="827584" cy="1026840"/>
          </a:xfrm>
          <a:prstGeom prst="rect">
            <a:avLst/>
          </a:prstGeom>
        </p:spPr>
      </p:pic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484059"/>
              </p:ext>
            </p:extLst>
          </p:nvPr>
        </p:nvGraphicFramePr>
        <p:xfrm>
          <a:off x="3851920" y="3933056"/>
          <a:ext cx="5040559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51920" y="3159174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% учителей от общего количества, получающих городскую надбавку за активное участие в развитии МЭШ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3928" y="6093296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количество учителей, отмеченных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Грантами за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разработку образовательного контента для МЭШ (атомарный контент, сценарии уроков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), количество Грантов - 3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2722" y="4176226"/>
            <a:ext cx="2016224" cy="311406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0" name="Рисунок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4437" y="2089709"/>
            <a:ext cx="2012794" cy="311406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1" name="Picture 2" descr="Школа будущего МЭШ - Школа будущего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08" y="1196752"/>
            <a:ext cx="3114056" cy="1368152"/>
          </a:xfrm>
          <a:prstGeom prst="rect">
            <a:avLst/>
          </a:prstGeom>
          <a:noFill/>
          <a:extLst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10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9710"/>
            <a:ext cx="8208912" cy="8382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педагогОВ 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ПРОФЕССИОНАЛЬНЫХ КОНКУРСАХ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722553"/>
              </p:ext>
            </p:extLst>
          </p:nvPr>
        </p:nvGraphicFramePr>
        <p:xfrm>
          <a:off x="93611" y="1175637"/>
          <a:ext cx="8928994" cy="3361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460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конкурса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Показатели участия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801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Всероссийская метапредметная олимпиада «Команда большой страны»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приняли участие – 6 команд (24 чел.)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призерами олимпиады стали 2 команды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9057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Московская городская олимпиада «Учитель школы большого города» проводится среди учителей математики, физики, химии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приняли участие – 14 чел.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прошли 1 тур – 11 чел.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прошли 2 тур – 3 чел.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65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Метапредметная олимпиада «Московский учитель» проводится среди учителей города Москвы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приняли участие в 1 туре – 62 чел.,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приняли участие во 2 туре – 6 чел.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5166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Московский конкурс команд руководителей класса «Школа самых классных </a:t>
                      </a:r>
                      <a:r>
                        <a:rPr lang="ru-RU" sz="14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классных</a:t>
                      </a: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команда школы приняла участие 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 конкурсе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51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Командная олимпиада педагогов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по функциональной грамотности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две команды учителей школы приняли участие в олимпиаде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pic>
        <p:nvPicPr>
          <p:cNvPr id="7" name="Рисунок 6" descr="https://schvu1282.mskobr.ru/files/DOC/seminar/%D1%81%D0%B5%D0%BC%D0%B8%D0%BD%D0%B0%D1%80%20%D0%BF%D0%BE%D0%B4%D0%BE%D0%BB%D1%8C%D1%81%D0%BA%20%D1%84%D0%B5%D0%B2%D1%80%D0%B0%D0%BB%D1%8C%20202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817589"/>
            <a:ext cx="6048672" cy="1923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UdakinaSI\Downloads\IMG-20210401-WA0015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17588"/>
            <a:ext cx="1440160" cy="192377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UdakinaSI\Downloads\IMG-20210401-WA001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817589"/>
            <a:ext cx="1296144" cy="192377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61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30324"/>
            <a:ext cx="8136904" cy="792089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 образовательной организации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215996"/>
            <a:ext cx="73528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ГБОУ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города Москвы «Школа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№ 1282 «Сокольники»</a:t>
            </a:r>
            <a:endParaRPr lang="en-US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6634" y="1616106"/>
            <a:ext cx="4071350" cy="56630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Корпус 1, адрес: 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ул. Барболина, д. 1, 5-11 классы</a:t>
            </a: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56634" y="4067200"/>
            <a:ext cx="428737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Ведущая</a:t>
            </a: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цель </a:t>
            </a:r>
            <a:r>
              <a:rPr kumimoji="0" 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обеспечение единого целенаправленного</a:t>
            </a:r>
            <a:r>
              <a:rPr kumimoji="0" lang="ru-RU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процесса воспитания и обучения, являющихся общественно </a:t>
            </a:r>
            <a:r>
              <a:rPr kumimoji="0" lang="ru-RU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значимым </a:t>
            </a:r>
            <a:r>
              <a:rPr kumimoji="0" lang="ru-RU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благом и осуществляемый в интересах человека, семьи, общества и государства. </a:t>
            </a:r>
            <a:endParaRPr kumimoji="0" lang="ru-RU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759" y="2348880"/>
            <a:ext cx="4071350" cy="56630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Корпус 2, адрес: 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ул. Барболина, д. 1/1, 1-4 классы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6760" y="3068960"/>
            <a:ext cx="4071350" cy="82484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Корпус 3, адрес: 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ул. Старослободская, д. 8, 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1-11 классы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751813" y="1616106"/>
            <a:ext cx="4071350" cy="78175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Корпус 4, адрес: 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ул. Поперечный просек, д. 1А, уровень дошкольного образования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751813" y="2462060"/>
            <a:ext cx="4071350" cy="78175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Корпус 5, адрес: 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ул. Поперечный просек, д. 1Д, уровень дошкольного образования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51813" y="3356992"/>
            <a:ext cx="4071350" cy="78175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Корпус 6, адрес: 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ул. Сокольнический вал, д. 24А, уровень дошкольного образования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715405"/>
              </p:ext>
            </p:extLst>
          </p:nvPr>
        </p:nvGraphicFramePr>
        <p:xfrm>
          <a:off x="4751813" y="4437112"/>
          <a:ext cx="4071350" cy="1916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055"/>
                <a:gridCol w="1452295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обучающихся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30.12.2021г.</a:t>
                      </a:r>
                    </a:p>
                  </a:txBody>
                  <a:tcPr/>
                </a:tc>
              </a:tr>
              <a:tr h="321024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1024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начальное общее образование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1024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основное общее образование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826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3594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среднее общее образование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77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79512" y="236234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КОНКУРСЫ ПРОФЕССИОНАЛЬНОГО МАСТЕРСТВА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0"/>
            <a:ext cx="827584" cy="1026840"/>
          </a:xfrm>
          <a:prstGeom prst="rect">
            <a:avLst/>
          </a:prstGeom>
        </p:spPr>
      </p:pic>
      <p:pic>
        <p:nvPicPr>
          <p:cNvPr id="6" name="Объект 5" descr="C:\Users\UdakinaSI\Downloads\IMG-20211228-WA0049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2592288" cy="33142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356992"/>
            <a:ext cx="2520280" cy="3286048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356992"/>
            <a:ext cx="2400513" cy="33142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179512" y="1196752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Метапредметная олимпиада «Московский учитель»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Дарья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Алексеевна Спиридонова, учитель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английский язык, призер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Егор Александрович Кулясов, учитель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истории, призер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Всероссийская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метапредметная олимпиада «Команда большой страны»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две команды учителей – призеры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1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9710"/>
            <a:ext cx="8208912" cy="8382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ДИАГНОСТИК ЦНД*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774237"/>
              </p:ext>
            </p:extLst>
          </p:nvPr>
        </p:nvGraphicFramePr>
        <p:xfrm>
          <a:off x="107502" y="1196753"/>
          <a:ext cx="8928994" cy="5080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9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31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15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98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49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7500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диагностики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Экспертный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Высокий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Базовый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Не сдали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5003">
                <a:tc>
                  <a:txBody>
                    <a:bodyPr/>
                    <a:lstStyle/>
                    <a:p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компетенция воспитателя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7859">
                <a:tc>
                  <a:txBody>
                    <a:bodyPr/>
                    <a:lstStyle/>
                    <a:p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компетенции учителя начальной школы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248">
                <a:tc>
                  <a:txBody>
                    <a:bodyPr/>
                    <a:lstStyle/>
                    <a:p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Предметная компетенция </a:t>
                      </a: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учителя</a:t>
                      </a:r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русского </a:t>
                      </a: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языка (формат ЕГЭ)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50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Предметная компетенция учителя</a:t>
                      </a:r>
                      <a:r>
                        <a:rPr lang="ru-RU" sz="12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иностранного</a:t>
                      </a: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языка (формат ЕГЭ)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 АЯ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1ФЯ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АЯ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НЯ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50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Предметная компетенция учителя</a:t>
                      </a:r>
                      <a:r>
                        <a:rPr lang="ru-RU" sz="12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истории, обществознания, географии </a:t>
                      </a: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(формат ЕГЭ)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ГЕО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baseline="0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ОБЩ, </a:t>
                      </a:r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2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ИСТ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ИСТ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50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Предметная компетенция учителя</a:t>
                      </a:r>
                      <a:r>
                        <a:rPr lang="ru-RU" sz="12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математики, информатики, физики </a:t>
                      </a: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(формат ЕГЭ)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МАТ 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ФИЗ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 МАТ, 1 ИНФ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ФИЗ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50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Предметная компетенция учителя</a:t>
                      </a:r>
                      <a:r>
                        <a:rPr lang="ru-RU" sz="12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биологии, химии </a:t>
                      </a: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(формат ЕГЭ)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ХИМ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БИО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БИО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750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компетенция учителя</a:t>
                      </a:r>
                      <a:r>
                        <a:rPr lang="ru-RU" sz="12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физкультуры, ОБЖ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ФИЗК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ОБЖ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ОБЖ</a:t>
                      </a:r>
                      <a:endParaRPr lang="ru-RU" sz="12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ФИЗК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750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компетенция учителя</a:t>
                      </a:r>
                      <a:r>
                        <a:rPr lang="ru-RU" sz="1200" b="0" baseline="0" dirty="0">
                          <a:latin typeface="Times New Roman" pitchFamily="18" charset="0"/>
                          <a:cs typeface="Times New Roman" pitchFamily="18" charset="0"/>
                        </a:rPr>
                        <a:t> ИЗО, музыки, технологии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МУЗ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ИЗО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ТЕХН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sp>
        <p:nvSpPr>
          <p:cNvPr id="5" name="TextBox 7"/>
          <p:cNvSpPr txBox="1"/>
          <p:nvPr/>
        </p:nvSpPr>
        <p:spPr>
          <a:xfrm>
            <a:off x="173275" y="6276899"/>
            <a:ext cx="7063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ЦНД – Центр независимых диагностик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Корпоративного университета Московского образования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39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3825650"/>
              </p:ext>
            </p:extLst>
          </p:nvPr>
        </p:nvGraphicFramePr>
        <p:xfrm>
          <a:off x="107504" y="1124744"/>
          <a:ext cx="8928992" cy="5317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28765">
                <a:tc gridSpan="2"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Цель: </a:t>
                      </a: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</a:t>
                      </a:r>
                      <a:r>
                        <a:rPr lang="ru-RU" sz="1600" b="1" i="1" dirty="0">
                          <a:latin typeface="Times New Roman" pitchFamily="18" charset="0"/>
                          <a:cs typeface="Times New Roman" pitchFamily="18" charset="0"/>
                        </a:rPr>
                        <a:t>задач города в области образования, эффективные и измеряемые результаты демонстрируемого опыта, инновационность находки и возможность использовать опыт                  в других образовательных организациях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398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Тема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сюжета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Ссылка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548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«Агробиотехнологический комплекс в школе: опыт ранней профориентации, погружение в науку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 (Городской проект «Московская школа опыт».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Мособр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ТВ)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/>
                        </a:rPr>
                        <a:t>https://mosobr.tv/release/7840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«Виртуальная экспедиция: заглянуть за горизонт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(Городской проект «Московская школа опыт».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Мособр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ТВ)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https://mosobr.tv/release/8621</a:t>
                      </a:r>
                      <a:r>
                        <a:rPr kumimoji="0"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25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«Патриотическая акция «Лучшая сотня» (Итоги недели с директором школы.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Мособр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ТВ)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https://mskobr.tv/release/7558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31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«Основы проведения безопасного урока физической культуры» (1 Московский педагогический форум.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Мособр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ТВ)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https://www.youtube.com/watch?v=28dCNDhtmfE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31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 «Школьное телевидение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«До и после уроков»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https://schvu1282.mskobr.ru/shkol_noe_televidenie/proekt_shkol_noe_televidenie/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386080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ОБМЕН ПЕДАГОГИЧЕСКИМ ОПЫТОМ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0"/>
            <a:ext cx="936104" cy="1124744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1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38336"/>
            <a:ext cx="6211416" cy="5760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ОБМЕН </a:t>
            </a:r>
            <a:r>
              <a:rPr lang="ru-RU" sz="27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ПЕДАГОГИЧЕСКИМ ОПЫТОМ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pic>
        <p:nvPicPr>
          <p:cNvPr id="5" name="Объект 4" descr="https://sch2115.mskobr.ru/files/Novosti/04.03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3137027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Imag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992" y="5517232"/>
            <a:ext cx="1914442" cy="125088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0961116"/>
              </p:ext>
            </p:extLst>
          </p:nvPr>
        </p:nvGraphicFramePr>
        <p:xfrm>
          <a:off x="107504" y="2564904"/>
          <a:ext cx="5054621" cy="3999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Объект 1"/>
          <p:cNvSpPr txBox="1">
            <a:spLocks/>
          </p:cNvSpPr>
          <p:nvPr/>
        </p:nvSpPr>
        <p:spPr>
          <a:xfrm>
            <a:off x="3388547" y="1124744"/>
            <a:ext cx="5602460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5920" indent="-285750" algn="just">
              <a:buFont typeface="Wingdings" pitchFamily="2" charset="2"/>
              <a:buChar char="Ø"/>
            </a:pP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ГБОУ Школа № 1282 «Сокольники» вошла в 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ТОП-70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 образовательных организаций – лидеров конкурса по н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аправлению – приобщение к культурному наследию, проект «Экспедиция»;</a:t>
            </a:r>
          </a:p>
          <a:p>
            <a:pPr marL="375920" indent="-285750" algn="just">
              <a:buFont typeface="Wingdings" pitchFamily="2" charset="2"/>
              <a:buChar char="Ø"/>
            </a:pP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Основа воспитательной практики в объединении образовательной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 и системы воспитательной работы школы на основе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особой организации экспедиционной деятельности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5920" indent="-285750" algn="just"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https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://</a:t>
            </a: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vospitanie.mosmetod.ru/practices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207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21088"/>
            <a:ext cx="1872208" cy="1207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Image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79" y="3033138"/>
            <a:ext cx="1930155" cy="1115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Image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33138"/>
            <a:ext cx="1872208" cy="1115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schvu1282.mskobr.ru/attach_files/gallery/poznavatelnaya-ekspeditsiya-dlya-roditeley-obuchayuschihsya-i-uchiteley-ot-kamergerskogo-pereulka-do-kuznetskogo-mosta_1351/medium/rma6nfvh71w-1577217047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125" y="5517232"/>
            <a:ext cx="1858148" cy="125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schvu1282.mskobr.ru/attach_files/gallery/uchebnaya-ekspeditsiya-v-tatarstan---9-klassyi-yanvar-2020g_1366/medium/nspbpoq4kpk-1579550017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79" y="4221088"/>
            <a:ext cx="1898728" cy="12077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28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dakinaSI\Downloads\IMG_999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2"/>
            <a:ext cx="3816424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dakinaSI\Downloads\IMG_999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56792"/>
            <a:ext cx="3527226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512" y="115888"/>
            <a:ext cx="8064896" cy="838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МЕЖДУНАРОДНАЯ ПРЕМИЯ </a:t>
            </a:r>
            <a:br>
              <a:rPr lang="ru-RU" sz="27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ОБРАЗОВАТЕЛЬНЫЙ ПРОЕКТ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0"/>
            <a:ext cx="827584" cy="1052736"/>
          </a:xfrm>
          <a:prstGeom prst="rect">
            <a:avLst/>
          </a:prstGeom>
        </p:spPr>
      </p:pic>
      <p:sp>
        <p:nvSpPr>
          <p:cNvPr id="9" name="Объект 1"/>
          <p:cNvSpPr txBox="1">
            <a:spLocks/>
          </p:cNvSpPr>
          <p:nvPr/>
        </p:nvSpPr>
        <p:spPr>
          <a:xfrm>
            <a:off x="107504" y="1124744"/>
            <a:ext cx="4968552" cy="2520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170" indent="0" algn="just">
              <a:buNone/>
            </a:pP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Шидловский Игорь Михайлович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, </a:t>
            </a:r>
          </a:p>
          <a:p>
            <a:pPr marL="90170" indent="0" algn="just">
              <a:buNone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Заслуженный учитель Российской Федерации, </a:t>
            </a:r>
          </a:p>
          <a:p>
            <a:pPr marL="90170" indent="0" algn="just">
              <a:buNone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учитель географии ГБОУ Школа № 1282 «Сокольники»:</a:t>
            </a:r>
          </a:p>
          <a:p>
            <a:pPr marL="37592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призер конкурса «Лучший гид России»;</a:t>
            </a:r>
          </a:p>
          <a:p>
            <a:pPr marL="37592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образовательный проект «Учебная экспедиция» отмечен премией Русского географического общества – одной из самых престижных международных наград в области географии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86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1"/>
          <p:cNvSpPr txBox="1">
            <a:spLocks/>
          </p:cNvSpPr>
          <p:nvPr/>
        </p:nvSpPr>
        <p:spPr>
          <a:xfrm>
            <a:off x="139852" y="1196750"/>
            <a:ext cx="4504156" cy="367241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170" indent="0" algn="just"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         В рамках реализации городского проекта предпрофессионального образования «Академический класс в московской школе»: </a:t>
            </a:r>
          </a:p>
          <a:p>
            <a:pPr marL="90170" indent="0" algn="just">
              <a:buNone/>
            </a:pPr>
            <a:r>
              <a:rPr lang="ru-RU" sz="2600" i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- «Модель образовательного пространства агробиотехнологического класса», выступление из опыта работы школы на заседании стратегической сессии научно-образовательного центра мирового уровня «Инновационные решения в АПК» по вопросу образовательного вектора подготовки кадров в сфере селекции и генетики, 15.02.2021г; </a:t>
            </a:r>
          </a:p>
          <a:p>
            <a:pPr marL="90170" indent="0" algn="just">
              <a:buNone/>
            </a:pPr>
            <a:r>
              <a:rPr lang="ru-RU" sz="2600" i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- Презентация проектов </a:t>
            </a:r>
            <a:r>
              <a:rPr lang="ru-RU" sz="2600" i="1" dirty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школьников по агробиотехнологии, агробиофотонике, ветеринарии</a:t>
            </a:r>
            <a:r>
              <a:rPr lang="ru-RU" sz="2600" i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) на Международной научно-практической конференции по вопросам АПК г. Белгород, 19.04.21г.; и на Открытой онлайн-конференции школьных проектов при ФГБОУ ИПУ им. В.А. Трапезникова РАН;</a:t>
            </a:r>
          </a:p>
          <a:p>
            <a:pPr marL="90170" indent="0" algn="just">
              <a:buNone/>
            </a:pPr>
            <a:r>
              <a:rPr lang="ru-RU" sz="2600" i="1" dirty="0" smtClean="0">
                <a:solidFill>
                  <a:schemeClr val="tx1"/>
                </a:solidFill>
                <a:latin typeface="Times New Roman" pitchFamily="18" charset="0"/>
                <a:ea typeface="Candara"/>
                <a:cs typeface="Times New Roman" pitchFamily="18" charset="0"/>
              </a:rPr>
              <a:t>- Членство и работа в сетевом проекте «Сити-фермерство», руководитель проектной группы – д.с.-х.н., профессор РАН, Е.В. Журавлева, 2021 уч. год, от школы - 3 педагога, 12 обучающихся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277044" y="98629"/>
            <a:ext cx="6815236" cy="954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90792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МЕЖРЕГИОНАЛЬНОЕ СОТРУДНИЧЕСТВО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sp>
        <p:nvSpPr>
          <p:cNvPr id="9" name="Объект 1"/>
          <p:cNvSpPr txBox="1">
            <a:spLocks/>
          </p:cNvSpPr>
          <p:nvPr/>
        </p:nvSpPr>
        <p:spPr>
          <a:xfrm>
            <a:off x="4716016" y="1205965"/>
            <a:ext cx="4351756" cy="395122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170" indent="0" algn="just">
              <a:buNone/>
            </a:pP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условиях внедрения в учебно-воспитательный процесс школ РФ нового УМК по </a:t>
            </a:r>
            <a:r>
              <a:rPr lang="ru-RU" sz="35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английскому </a:t>
            </a:r>
            <a:r>
              <a:rPr lang="ru-RU" sz="3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языку «Сферы»,  изд</a:t>
            </a:r>
            <a:r>
              <a:rPr lang="ru-RU" sz="35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«Просвещение</a:t>
            </a:r>
            <a:r>
              <a:rPr lang="ru-RU" sz="3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3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дистанционном формате </a:t>
            </a:r>
            <a:r>
              <a:rPr lang="ru-RU" sz="35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учителем </a:t>
            </a:r>
            <a:r>
              <a:rPr lang="ru-RU" sz="3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школы, автором </a:t>
            </a:r>
            <a:r>
              <a:rPr lang="ru-RU" sz="35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учебника,  </a:t>
            </a:r>
            <a:r>
              <a:rPr lang="ru-RU" sz="3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Смирновой Еленой Юрьевной</a:t>
            </a:r>
            <a:r>
              <a:rPr lang="ru-RU" sz="3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проведено:</a:t>
            </a:r>
          </a:p>
          <a:p>
            <a:pPr marL="90170" indent="0" algn="just">
              <a:buNone/>
            </a:pPr>
            <a:r>
              <a:rPr lang="ru-RU" sz="3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- 24 семинара, более 6 тыс. слушателей, города Калуга, Коломна, Великий Новгород, Омск, Курск, Томск, Калининград. Темы - «Традиции и инновации обучения английскому языку по УМК «Сферы», «Развиваем навыки 21 века в начальной школе», «Технология проектирования в процессе обучения английскому языку на основе УМК «Сферы», «Готовимся к ГИА по английскому языку с УМК «Сферы», «Текущий контроль на уроках английского языка в 5-6 классах»;</a:t>
            </a:r>
          </a:p>
          <a:p>
            <a:pPr marL="90170" indent="0" algn="just">
              <a:buNone/>
            </a:pPr>
            <a:r>
              <a:rPr lang="ru-RU" sz="3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более 70 индивидуальных обучающих консультаций для учителей по работе с УМК «Сферы»;</a:t>
            </a:r>
          </a:p>
          <a:p>
            <a:pPr marL="90170" indent="0" algn="just">
              <a:buNone/>
            </a:pPr>
            <a:r>
              <a:rPr lang="ru-RU" sz="3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некоторые ссылки: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170" indent="0" algn="just">
              <a:buNone/>
            </a:pPr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www.youtube.com/watch?v=kLuDtYjE9HA</a:t>
            </a:r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170" indent="0" algn="just">
              <a:buNone/>
            </a:pPr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https://th-th.facebook.com/englishspheres/videos/572130473328011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90170" indent="0" algn="just">
              <a:buNone/>
            </a:pPr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https://ar-ar.facebook.com/englishspheres/videos/2675087266048391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/</a:t>
            </a:r>
            <a:endParaRPr lang="ru-RU" sz="3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17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170" indent="0" algn="just">
              <a:buNone/>
            </a:pP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17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C:\Users\UdakinaSI\Downloads\Смирновой Елене Юрьевне_3 (1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229200"/>
            <a:ext cx="1224136" cy="15955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0" name="Picture 2" descr="C:\Users\UdakinaSI\Downloads\Смирновой Елене Юрьевне (1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229200"/>
            <a:ext cx="1152128" cy="15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C:\Users\UdakinaSI\Downloads\Смирновой Елене Юрьевне_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29" y="5229199"/>
            <a:ext cx="1173543" cy="15955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6" name="Picture 2" descr="C:\Users\UDAKIN~1\AppData\Local\Temp\Rar$DIa0.476\doc02167920210721101534_Страница_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229199"/>
            <a:ext cx="1215403" cy="153297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DAKIN~1\AppData\Local\Temp\Rar$DIa0.276\doc02167920210721101534_Страница_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2" y="5229199"/>
            <a:ext cx="1191788" cy="153297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C:\Users\UDAKIN~1\AppData\Local\Temp\Rar$DIa0.882\doc02167920210721101534_Страница_3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744" y="5229198"/>
            <a:ext cx="1858263" cy="12241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39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136904" cy="8640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ЭФФЕКТИВНОСТЬ УПРАВЛЕНИЯ РЕСУРСАМИ: СУБСИДИИ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3219477"/>
              </p:ext>
            </p:extLst>
          </p:nvPr>
        </p:nvGraphicFramePr>
        <p:xfrm>
          <a:off x="107504" y="1196753"/>
          <a:ext cx="8928992" cy="2592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4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51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 субсидии, полученной учреждением из бюджета</a:t>
                      </a:r>
                      <a:r>
                        <a:rPr lang="ru-RU" sz="14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города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Москвы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государственного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задания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348 091 888 руб.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398 461 218 руб.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59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 субсидии от приносящей доход деятельности и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услуг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присмотру и уходу за детьми в дошкольных отделениях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25 180 524 руб.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35 022 496 руб.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86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 субсидии на иные цели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42 755 400 руб.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56 912 600 руб.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029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416 027 812 руб.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490 396 314 руб.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928201545"/>
              </p:ext>
            </p:extLst>
          </p:nvPr>
        </p:nvGraphicFramePr>
        <p:xfrm>
          <a:off x="251520" y="4077072"/>
          <a:ext cx="871296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4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7344816" cy="72008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ЭФФЕКТИВНОСТЬ УПРАВЛЕНИЯ РЕСУРСАМИ: РАСХОДЫ ДЕНЕЖНЫХ СРЕДСТВ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529106"/>
              </p:ext>
            </p:extLst>
          </p:nvPr>
        </p:nvGraphicFramePr>
        <p:xfrm>
          <a:off x="107504" y="1124744"/>
          <a:ext cx="8928992" cy="3126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46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4200245254"/>
                    </a:ext>
                  </a:extLst>
                </a:gridCol>
              </a:tblGrid>
              <a:tr h="52303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2021год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77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от полученных доходов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9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заработную плату сотрудникам школы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600" b="1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3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Начисления на заработную плату в доход бюджета государства (налоги)</a:t>
                      </a:r>
                      <a:endParaRPr lang="ru-RU" sz="1600" b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b="1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9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оплату коммунальных услуг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23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техническое обслуживание зданий, текущий ремонт помещений, благоустройство территорий учреждения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7,5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8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закупку учебного и спортивного оборудования, игрушек, хозяйственных  и канцелярских товаров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653052590"/>
              </p:ext>
            </p:extLst>
          </p:nvPr>
        </p:nvGraphicFramePr>
        <p:xfrm>
          <a:off x="107504" y="4509120"/>
          <a:ext cx="8928992" cy="2119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90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88639"/>
            <a:ext cx="7920880" cy="86409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ЭФФЕКТИВНОСТЬ УПРАВЛЕНИЯ РЕСУРСАМИ: Средняя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заработная плата ПЕДРАБОТНИКОВ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9656389"/>
              </p:ext>
            </p:extLst>
          </p:nvPr>
        </p:nvGraphicFramePr>
        <p:xfrm>
          <a:off x="107504" y="1219648"/>
          <a:ext cx="460851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3305930"/>
              </p:ext>
            </p:extLst>
          </p:nvPr>
        </p:nvGraphicFramePr>
        <p:xfrm>
          <a:off x="4788024" y="1124744"/>
          <a:ext cx="432048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7"/>
          <p:cNvSpPr txBox="1"/>
          <p:nvPr/>
        </p:nvSpPr>
        <p:spPr>
          <a:xfrm>
            <a:off x="107504" y="357301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воспитатели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7"/>
          <p:cNvSpPr txBox="1"/>
          <p:nvPr/>
        </p:nvSpPr>
        <p:spPr>
          <a:xfrm>
            <a:off x="4932040" y="3591194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учителя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030410463"/>
              </p:ext>
            </p:extLst>
          </p:nvPr>
        </p:nvGraphicFramePr>
        <p:xfrm>
          <a:off x="1007604" y="4221088"/>
          <a:ext cx="7236804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02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5760640" cy="98221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ВЫВОДЫ ПО ИТОГАМ 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2020-2021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УЧЕБНОГО ГОДА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2565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Содержание подготовки обучающихся на всех уровнях общего образования в школе соответствует ФГОС. </a:t>
            </a:r>
          </a:p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Школа № 1282 «Сокольники» имеет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внутренние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для повышения качества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активно использует интеллектуальные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социокультурные ресурсы столицы.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Школа реализует программы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общего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дополнительного образования,  соответствующие государственному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стандарту 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профильной направленности классов,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принципы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преемственности, доступности и личной ориентации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Школа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совершенствует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среду, реализует идеи и инновации московского образования через урочную и внеурочную деятельность, систему воспитания и дополнительное образование. </a:t>
            </a:r>
          </a:p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 школе созданы необходимые условия для сохранения и укрепления здоровья, формирования здорового образа жизни обучающихся и работников.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0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639" y="231490"/>
            <a:ext cx="8096769" cy="58975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ВКЛАД ШКОЛЫ В КАЧЕСТВЕННОЕ ОБРАЗОВАНИЕ: ХАРАКТЕРИСТИКА дошкольного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0338450"/>
              </p:ext>
            </p:extLst>
          </p:nvPr>
        </p:nvGraphicFramePr>
        <p:xfrm>
          <a:off x="175425" y="1124744"/>
          <a:ext cx="6628824" cy="280831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043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66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78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191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2020-2021 уч. год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2021-2022 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уч. год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2447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воспитанников, чел.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497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8671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дошкольников, выбравших для продолжения обучения свою школу, от общего кол-ва дошкольников в возрасте первоклассника, %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2447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охват дополнительным </a:t>
                      </a: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образованием, %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32447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групп дошкольного образования всего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21+1гкп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19+1гкп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24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подготовительных групп 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7940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педагогических работников дошкольного</a:t>
                      </a:r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образования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7" name="Рисунок 6" descr="C:\Users\UdakinaSI\Downloads\IMG-20210125-WA00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86131"/>
            <a:ext cx="2088232" cy="276524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8" name="Рисунок 7" descr="C:\Users\UDAKIN~1\AppData\Local\Temp\Rar$DIa0.151\ПДД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986131"/>
            <a:ext cx="2189799" cy="278527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9" name="Рисунок 8" descr="C:\Users\UDAKIN~1\AppData\Local\Temp\Rar$DIa0.123\IMG-20210217-WA026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24743"/>
            <a:ext cx="2131771" cy="280831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0" name="Рисунок 9" descr="C:\Users\UDAKIN~1\AppData\Local\Temp\Rar$DIa0.469\IMG_20210216_10292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4001148"/>
            <a:ext cx="2131771" cy="27552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Рисунок 10" descr="https://schvu1282.mskobr.ru/attach_files/gallery/budni-doshkolnikov-2021-2022_1423/medium/whatsapp-image-2021-11-09-at-20-26-08-1-1636623182.jpe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86131"/>
            <a:ext cx="2160240" cy="27852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8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332656"/>
            <a:ext cx="5760640" cy="57606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2021-2022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1" cy="52565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Обеспечить усвоение 100% обучающихся основной образовательной программы, создать условия повышения качества образования в школе в любой форме (очная, заочная, очно-заочная, семейное образование, самообразование).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Усилить контроль качества подготовки обучающихся, особое внимание - ГИА, МЦКО, предпрофессиональные экзамены; обеспечить сдачу профессиональных экзаменов в ВУЗах по программам профильной подготовки на уровне не ниже проходного всеми учащимися.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Обеспечить контроль объективности выставления оценок по ВСОКО, использовать механизмы независимой оценки качества (МЦКО, ЦПМ, ГИА).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Продолжить работу над повышением профессионального уровня педагогов школы (основные направления работы - Гранты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МЭШ, конкурсы профессионального мастерства).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Совершенствовать формы работы педагогического коллектива с одаренными детьми через олимпиадную, исследовательскую, проектную, клубную, волонтерскую и другую внеклассную деятельность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20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5760640" cy="57606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2021-2022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1124744"/>
            <a:ext cx="8812087" cy="55446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реализацию проектов предпрофессионального образования: Академический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класс, Математическая вертикаль, педагогический класс,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кадетский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класс, по направлениям – предпрофессиональный экзамен, обучение без границ, субботы московского школьника, проектные конференции, практики на базе ВУЗов). 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Обеспечить контроль повышения эффективности работы учителей физической культуры в части развития массового любительского спорта, сдачи норм ГТО, безопасности уроков и занятий. Организовать подготовку к вхождению в проект «Урок-секция». 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Обеспечить долю перехода воспитанников дошкольных отделений в 1 класс школы в объеме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75%.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Ведущим направлением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 работы 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2021-2022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станет профориентация школьников на основе интеграции основного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дополнительного образования.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апробацию и совершенствование дорожной карты «Классный руководитель - руководитель класса» как алгоритм планирования и реализации воспитательной работы.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568952" cy="374441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ГБОУ города МОСКВЫ</a:t>
            </a:r>
            <a:b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ШКОЛА № 1282 «Сокольники»</a:t>
            </a:r>
            <a:b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0"/>
            <a:ext cx="899592" cy="105273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659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14537"/>
            <a:ext cx="8208912" cy="8382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ВКЛАД ШКОЛЫ В КАЧЕСТВЕННОЕ ОБРАЗОВАНИЕ: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выбор школы - ПЕРЕХОД в следующий класс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1149599"/>
              </p:ext>
            </p:extLst>
          </p:nvPr>
        </p:nvGraphicFramePr>
        <p:xfrm>
          <a:off x="107504" y="1052737"/>
          <a:ext cx="8928992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76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388424" cy="1052736"/>
          </a:xfrm>
        </p:spPr>
        <p:txBody>
          <a:bodyPr>
            <a:normAutofit fontScale="90000"/>
          </a:bodyPr>
          <a:lstStyle/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ПОКАЗАТЕЛИ вклада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школы </a:t>
            </a:r>
            <a:b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качественное образование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МосквИЧЕЙ</a:t>
            </a:r>
            <a:endParaRPr lang="ru-RU" sz="29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742256"/>
              </p:ext>
            </p:extLst>
          </p:nvPr>
        </p:nvGraphicFramePr>
        <p:xfrm>
          <a:off x="107504" y="1196751"/>
          <a:ext cx="9001000" cy="5112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700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62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36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10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795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критерия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баллов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5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100" b="1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6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качественного массового образования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(рейтинговый балл ОГЭ</a:t>
                      </a: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ЕГЭ)</a:t>
                      </a:r>
                      <a:endParaRPr lang="ru-RU" sz="15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106,467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124,19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99,267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12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качественного массового образования по </a:t>
                      </a:r>
                      <a:r>
                        <a:rPr lang="ru-RU" sz="15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данным, подтвержденным </a:t>
                      </a: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независимыми диагностиками (МЦКО)</a:t>
                      </a:r>
                      <a:endParaRPr lang="ru-RU" sz="15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7,297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6,302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82,265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5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условий по развитию талантов максимального количества обучающихся (Всероссийская и Московская олимпиады школьников)</a:t>
                      </a:r>
                      <a:endParaRPr lang="ru-RU" sz="15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28, 174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24,675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47,645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9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Результативность работы дошкольных групп</a:t>
                      </a:r>
                      <a:endParaRPr lang="ru-RU" sz="15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30,643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37,498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20,883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9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Профилактика правонарушений</a:t>
                      </a:r>
                      <a:endParaRPr lang="ru-RU" sz="15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7,280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6,470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9,360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96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с обучающимися, имеющими особые образовательные потребности</a:t>
                      </a:r>
                      <a:endParaRPr lang="ru-RU" sz="15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1,066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1,60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1,058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9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Использование социокультурных ресурсов города в обучении</a:t>
                      </a:r>
                      <a:endParaRPr lang="ru-RU" sz="15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1,020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1,020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1,020 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9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профессиональных умений и профессионального мастерства</a:t>
                      </a:r>
                      <a:endParaRPr lang="ru-RU" sz="15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2,200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10,249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23,035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49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массового любительского спорта</a:t>
                      </a:r>
                      <a:endParaRPr lang="ru-RU" sz="15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0,400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2,520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0,84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49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Итоговый </a:t>
                      </a:r>
                      <a:r>
                        <a:rPr lang="ru-RU" sz="15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показатель: рейтинговый балл</a:t>
                      </a:r>
                      <a:endParaRPr lang="ru-RU" sz="15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302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280,983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420, 696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26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50035" y="138097"/>
            <a:ext cx="8194373" cy="698616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ГОСУДАРСТВЕННАЯ ИТОГОВАЯ АТТЕСТАЦИЯ, 2021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8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876466"/>
              </p:ext>
            </p:extLst>
          </p:nvPr>
        </p:nvGraphicFramePr>
        <p:xfrm>
          <a:off x="55025" y="1484784"/>
          <a:ext cx="4377949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4694057"/>
              </p:ext>
            </p:extLst>
          </p:nvPr>
        </p:nvGraphicFramePr>
        <p:xfrm>
          <a:off x="4716016" y="1556792"/>
          <a:ext cx="4320480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Заголовок 2"/>
          <p:cNvSpPr txBox="1">
            <a:spLocks/>
          </p:cNvSpPr>
          <p:nvPr/>
        </p:nvSpPr>
        <p:spPr>
          <a:xfrm>
            <a:off x="4687005" y="1196752"/>
            <a:ext cx="2073693" cy="360040"/>
          </a:xfrm>
          <a:prstGeom prst="rect">
            <a:avLst/>
          </a:prstGeom>
        </p:spPr>
        <p:txBody>
          <a:bodyPr vert="horz" rtlCol="0" anchor="ctr">
            <a:normAutofit fontScale="9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ЕГЭ, </a:t>
            </a:r>
            <a:r>
              <a:rPr lang="ru-RU" sz="21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21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107504" y="1196752"/>
            <a:ext cx="2073693" cy="360040"/>
          </a:xfrm>
          <a:prstGeom prst="rect">
            <a:avLst/>
          </a:prstGeom>
        </p:spPr>
        <p:txBody>
          <a:bodyPr vert="horz" rtlCol="0" anchor="ctr">
            <a:normAutofit fontScale="9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ОГЭ, </a:t>
            </a:r>
            <a:r>
              <a:rPr lang="ru-RU" sz="21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1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</a:p>
        </p:txBody>
      </p:sp>
      <p:pic>
        <p:nvPicPr>
          <p:cNvPr id="10" name="Рисунок 9" descr="https://schvu1282.mskobr.ru/attach_files/gallery/profsoyuznyiy-urok-oktyabr-2019g_1273/medium/zcjggehlip4-157233457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120241"/>
            <a:ext cx="2952328" cy="16163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Рисунок 11" descr="C:\Users\UdakinaSI\Downloads\IMG-20220201-WA001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131" y="5120241"/>
            <a:ext cx="1320090" cy="161636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3" name="Рисунок 12" descr="C:\Users\UdakinaSI\Downloads\IMG-20220208-WA005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120241"/>
            <a:ext cx="2376264" cy="161636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4" name="Рисунок 13" descr="C:\Users\UdakinaSI\Downloads\IMG-20220201-WA0008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188" y="5120241"/>
            <a:ext cx="1286440" cy="16163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43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50035" y="138097"/>
            <a:ext cx="6898229" cy="842631"/>
          </a:xfrm>
          <a:prstGeom prst="rect">
            <a:avLst/>
          </a:prstGeom>
        </p:spPr>
        <p:txBody>
          <a:bodyPr vert="horz" rtlCol="0" anchor="ctr">
            <a:normAutofit fontScale="7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ЕДИНЫЙ ГОСУДАРСТВЕННЫЙ ЭКЗАМЕН,</a:t>
            </a:r>
            <a:r>
              <a:rPr lang="ru-RU" sz="29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9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27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5165030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"/>
            <a:ext cx="899592" cy="1052736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4105218"/>
              </p:ext>
            </p:extLst>
          </p:nvPr>
        </p:nvGraphicFramePr>
        <p:xfrm>
          <a:off x="50035" y="1124744"/>
          <a:ext cx="8986461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42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 noGrp="1"/>
          </p:cNvSpPr>
          <p:nvPr>
            <p:ph type="title"/>
          </p:nvPr>
        </p:nvSpPr>
        <p:spPr>
          <a:xfrm>
            <a:off x="107504" y="188640"/>
            <a:ext cx="7632848" cy="648072"/>
          </a:xfrm>
          <a:prstGeom prst="rect">
            <a:avLst/>
          </a:prstGeo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ВКЛАД ШКОЛЫ В КАЧЕСТВЕННОЕ ОБРАЗОВАНИЕ: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ОЛИМПИАДНОЕ ДВИЖЕНИЕ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ШКОЛЬНИКОВ</a:t>
            </a:r>
          </a:p>
        </p:txBody>
      </p:sp>
      <p:pic>
        <p:nvPicPr>
          <p:cNvPr id="6" name="Picture 2" descr="http://vg-news.ru/files/old/news/201401/%D0%9E%D0%BB%D0%B8%D0%BC%D0%BF%D0%B8%D0%B0%D0%B4%D0%B0%20%D1%88%D0%BA%D0%BE%D0%BB%D1%8C%D0%BD%D0%B8%D0%BA%D0%BE%D0%B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1"/>
            <a:ext cx="1079995" cy="1052735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498101"/>
              </p:ext>
            </p:extLst>
          </p:nvPr>
        </p:nvGraphicFramePr>
        <p:xfrm>
          <a:off x="107503" y="1196753"/>
          <a:ext cx="8928993" cy="5380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432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14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29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713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60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олимпиады,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6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2019-2020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сейчас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84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160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призеров и </a:t>
                      </a:r>
                      <a:r>
                        <a:rPr lang="ru-RU" sz="1600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победителей муниципального этапа Всероссийской олимпиады школьников, ВсОШ, чел.</a:t>
                      </a:r>
                      <a:endParaRPr lang="ru-RU" sz="160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277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84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предметов муниципального этапа ВсОШ, имеющих качественные результаты</a:t>
                      </a:r>
                      <a:endParaRPr lang="ru-RU" sz="160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02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</a:t>
                      </a:r>
                      <a:r>
                        <a:rPr lang="ru-RU" sz="1600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ВсОШ, кол-во </a:t>
                      </a:r>
                      <a:r>
                        <a:rPr lang="ru-RU" sz="160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участников</a:t>
                      </a:r>
                      <a:endParaRPr lang="ru-RU" sz="160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84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i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победителей и призеров заключительного этапа Московской олимпиады школьников, МОШ, чел.</a:t>
                      </a:r>
                      <a:endParaRPr lang="ru-RU" sz="160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Этап начинается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584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победителей и призеров регионального этап ВсОШ, чел.</a:t>
                      </a:r>
                      <a:endParaRPr lang="ru-RU" sz="160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Этап идет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721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призеров заключительного этапа ВсОШ, чел.</a:t>
                      </a:r>
                      <a:endParaRPr lang="ru-RU" sz="160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Этап начнется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721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i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победителей и призеров городской предпрофессиональной олимпиады, чел.</a:t>
                      </a:r>
                      <a:endParaRPr lang="ru-RU" sz="160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Этап начнется</a:t>
                      </a:r>
                    </a:p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1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14994</TotalTime>
  <Words>3523</Words>
  <Application>Microsoft Office PowerPoint</Application>
  <PresentationFormat>Экран (4:3)</PresentationFormat>
  <Paragraphs>673</Paragraphs>
  <Slides>42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Трек</vt:lpstr>
      <vt:lpstr>О работе  ГБОУ Г. Москвы                            «Школа № 1282 «Сокольники» </vt:lpstr>
      <vt:lpstr>Общие сведения  ОБ ОБРАЗОВАТЕЛЬНОЙ ОРГАНИЗАЦИИ</vt:lpstr>
      <vt:lpstr>Состав образовательной организации</vt:lpstr>
      <vt:lpstr>ВКЛАД ШКОЛЫ В КАЧЕСТВЕННОЕ ОБРАЗОВАНИЕ: ХАРАКТЕРИСТИКА дошкольного ОБРАЗОВАНИЯ</vt:lpstr>
      <vt:lpstr>ВКЛАД ШКОЛЫ В КАЧЕСТВЕННОЕ ОБРАЗОВАНИЕ:  выбор школы - ПЕРЕХОД в следующий класс</vt:lpstr>
      <vt:lpstr>ПОКАЗАТЕЛИ вклада школы  в качественное образование МосквИЧЕЙ</vt:lpstr>
      <vt:lpstr>Презентация PowerPoint</vt:lpstr>
      <vt:lpstr>Презентация PowerPoint</vt:lpstr>
      <vt:lpstr>ВКЛАД ШКОЛЫ В КАЧЕСТВЕННОЕ ОБРАЗОВАНИЕ: ОЛИМПИАДНОЕ ДВИЖЕНИЕ ШКОЛЬНИКОВ</vt:lpstr>
      <vt:lpstr>Презентация PowerPoint</vt:lpstr>
      <vt:lpstr>МЕТАПРЕДМЕТНАЯ ОЛИМПИАДА  «НЕ ПРЕРВЕТСЯ СВЯЗЬ ПОКОЛЕНИЙ»</vt:lpstr>
      <vt:lpstr>Презентация PowerPoint</vt:lpstr>
      <vt:lpstr>ПРОФИЛЬНАЯ НАПРАВЛЕННОСТЬ ОБРАЗОВАТЕЛЬНЫХ ВЕРТИКАЛЕЙ (кол-во классов)</vt:lpstr>
      <vt:lpstr>ГОРОДСКИЕ ОБРАЗОВАТЕЛЬНЫЕ ПРОЕКТЫ</vt:lpstr>
      <vt:lpstr>ГОРОДСКОЙ ОБРАЗОВАТЕЛЬНЫЙ ПРОЕКТ «КАДЕТСКИЙ КЛАСС В МОСКОВСКОЙ ШКОЛЕ»</vt:lpstr>
      <vt:lpstr>ГОРОДСКОЙ ОБРАЗОВАТЕЛЬНЫЙ ПРОЕКТ «МАТЕМАТИЧЕСКАЯ ВЕРТИКАЛЬ»</vt:lpstr>
      <vt:lpstr>ГОРОДСКОЙ ОБРАЗОВАТЕЛЬНЫЙ ПРОЕКТ ПРЕДПРОФЕССИОНАЛЬНОГО ОБРАЗОВАНИЯ  «КЛАСС В МОСКОВСКОЙ ШКОЛЕ»</vt:lpstr>
      <vt:lpstr>предпрофессиональные ОБРАЗОВАТЕЛЬНЫЕ УСПЕХИ СТАРШЕКЛАССНИКОВ</vt:lpstr>
      <vt:lpstr>предпрофессиональные ОБРАЗОВАТЕЛЬНЫЕ УСПЕХИ СТАРШЕКЛАССНИКОВ</vt:lpstr>
      <vt:lpstr>Сотрудничество С НИИ, ВУЗАМИ </vt:lpstr>
      <vt:lpstr>ЧЕМПИОНАТ ПРОФЕССИОНАЛЬНОГО МАСТЕРСТВА «МОСКОВСКИЕ МАСТЕРА»</vt:lpstr>
      <vt:lpstr>ПРОЕКТ «ПРОФЕССИОНАЛЬНОЕ ОБУЧЕНИЕ  БЕЗ ГРАНИЦ»</vt:lpstr>
      <vt:lpstr>ОБЕСПЕЧЕНИЕ  ДОПОЛНИТЕЛЬНОГО ОБРАЗОВАНИЯ</vt:lpstr>
      <vt:lpstr>мероприятиЯ воспитательной работы ШКОЛЫ</vt:lpstr>
      <vt:lpstr>Волонтёрская деятельность </vt:lpstr>
      <vt:lpstr>ХАРАКТЕРИСТИКА ПЕДАГОГИЧЕСКИХ КАДРОВ</vt:lpstr>
      <vt:lpstr>профсоюзная организация РАБОТНИКОВ ОБРАЗОВАНИЯ В ШКОЛЕ</vt:lpstr>
      <vt:lpstr>ПРОЕКТ ПРАВИТЕЛЬСТВА МОСКВЫ «МОСКОВСКАЯ ЭЛЕКТРОННАЯ ШКОЛА»</vt:lpstr>
      <vt:lpstr>УЧАСТИЕ педагогОВ  В ПРОФЕССИОНАЛЬНЫХ КОНКУРСАХ</vt:lpstr>
      <vt:lpstr>КОНКУРСЫ ПРОФЕССИОНАЛЬНОГО МАСТЕРСТВА</vt:lpstr>
      <vt:lpstr>РЕЗУЛЬТАТЫ ДИАГНОСТИК ЦНД* педагогических работников</vt:lpstr>
      <vt:lpstr>ОБМЕН ПЕДАГОГИЧЕСКИМ ОПЫТОМ</vt:lpstr>
      <vt:lpstr> ОБМЕН ПЕДАГОГИЧЕСКИМ ОПЫТОМ </vt:lpstr>
      <vt:lpstr> МЕЖДУНАРОДНАЯ ПРЕМИЯ  ЗА ОБРАЗОВАТЕЛЬНЫЙ ПРОЕКТ </vt:lpstr>
      <vt:lpstr>Презентация PowerPoint</vt:lpstr>
      <vt:lpstr>ЭФФЕКТИВНОСТЬ УПРАВЛЕНИЯ РЕСУРСАМИ: СУБСИДИИ</vt:lpstr>
      <vt:lpstr>ЭФФЕКТИВНОСТЬ УПРАВЛЕНИЯ РЕСУРСАМИ: РАСХОДЫ ДЕНЕЖНЫХ СРЕДСТВ</vt:lpstr>
      <vt:lpstr>ЭФФЕКТИВНОСТЬ УПРАВЛЕНИЯ РЕСУРСАМИ: Средняя заработная плата ПЕДРАБОТНИКОВ</vt:lpstr>
      <vt:lpstr>ВЫВОДЫ ПО ИТОГАМ  2020-2021 УЧЕБНОГО ГОДА</vt:lpstr>
      <vt:lpstr>ЗАДАЧИ НА 2021-2022 УЧЕБНЫЙ ГОД</vt:lpstr>
      <vt:lpstr>ЗАДАЧИ НА 2021-2022 УЧЕБНЫЙ ГОД</vt:lpstr>
      <vt:lpstr>ГБОУ города МОСКВЫ ШКОЛА № 1282 «Сокольники»   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отчет</dc:title>
  <dc:creator>Александр</dc:creator>
  <cp:lastModifiedBy>Долматов</cp:lastModifiedBy>
  <cp:revision>903</cp:revision>
  <cp:lastPrinted>2022-02-11T07:42:05Z</cp:lastPrinted>
  <dcterms:created xsi:type="dcterms:W3CDTF">2012-09-10T06:22:04Z</dcterms:created>
  <dcterms:modified xsi:type="dcterms:W3CDTF">2022-02-16T12:04:02Z</dcterms:modified>
</cp:coreProperties>
</file>